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96" r:id="rId2"/>
    <p:sldId id="297" r:id="rId3"/>
    <p:sldId id="295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7" r:id="rId12"/>
    <p:sldId id="306" r:id="rId13"/>
    <p:sldId id="312" r:id="rId14"/>
    <p:sldId id="318" r:id="rId15"/>
    <p:sldId id="309" r:id="rId16"/>
    <p:sldId id="310" r:id="rId17"/>
    <p:sldId id="311" r:id="rId18"/>
    <p:sldId id="319" r:id="rId19"/>
    <p:sldId id="313" r:id="rId20"/>
    <p:sldId id="314" r:id="rId21"/>
    <p:sldId id="315" r:id="rId22"/>
    <p:sldId id="316" r:id="rId23"/>
    <p:sldId id="317" r:id="rId24"/>
    <p:sldId id="320" r:id="rId2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12" autoAdjust="0"/>
    <p:restoredTop sz="94660"/>
  </p:normalViewPr>
  <p:slideViewPr>
    <p:cSldViewPr>
      <p:cViewPr varScale="1">
        <p:scale>
          <a:sx n="83" d="100"/>
          <a:sy n="83" d="100"/>
        </p:scale>
        <p:origin x="9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2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E2E82FC-27BD-49D0-8AD3-9746EF95A8B0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41C571-8272-4718-B54F-055315867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44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85D5190-90E3-4A8F-98AA-8C81D7528CB9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B7CCC2-F073-49D5-9F27-3E73D1480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00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7CCC2-F073-49D5-9F27-3E73D148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1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19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819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1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23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822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2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3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3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233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35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</a:t>
            </a:r>
            <a:fld id="{E3E8F593-3B14-48AC-AFB5-355B99620660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45" name="Image 4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5977536"/>
            <a:ext cx="1575827" cy="7233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400800"/>
            <a:ext cx="6934200" cy="457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IFES: International Fellowship of Evangelical Students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8DDFA-A02B-4EB4-855A-ADEFF3EFD03F}" type="slidenum">
              <a:rPr lang="en-US"/>
              <a:pPr/>
              <a:t>‹#›</a:t>
            </a:fld>
            <a:r>
              <a:rPr lang="en-US"/>
              <a:t>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400800"/>
            <a:ext cx="6934200" cy="457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IFES: International Fellowship of Evangelical Students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E1D91F-C0C8-4D8A-8296-FE9448CAC1DC}" type="slidenum">
              <a:rPr lang="en-US"/>
              <a:pPr/>
              <a:t>‹#›</a:t>
            </a:fld>
            <a:r>
              <a:rPr lang="en-US"/>
              <a:t>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769F9-3574-4A70-9237-5F9B2BF71199}" type="slidenum">
              <a:rPr lang="en-US"/>
              <a:pPr/>
              <a:t>‹#›</a:t>
            </a:fld>
            <a:r>
              <a:rPr lang="en-US"/>
              <a:t>3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5977536"/>
            <a:ext cx="1575827" cy="7233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75EF5-9506-418A-B10F-CB4B96377039}" type="slidenum">
              <a:rPr lang="en-US"/>
              <a:pPr/>
              <a:t>‹#›</a:t>
            </a:fld>
            <a:r>
              <a:rPr lang="en-US"/>
              <a:t>3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5977536"/>
            <a:ext cx="1575827" cy="7233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BF966-4F48-4919-9EC8-70B20F9B97C0}" type="slidenum">
              <a:rPr lang="en-US"/>
              <a:pPr/>
              <a:t>‹#›</a:t>
            </a:fld>
            <a:r>
              <a:rPr lang="en-US"/>
              <a:t>3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5977536"/>
            <a:ext cx="1575827" cy="7233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4E388-F209-4C33-B5BF-9CCD1B5F06BD}" type="slidenum">
              <a:rPr lang="en-US"/>
              <a:pPr/>
              <a:t>‹#›</a:t>
            </a:fld>
            <a:r>
              <a:rPr lang="en-US"/>
              <a:t>3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5977536"/>
            <a:ext cx="1575827" cy="7233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400800"/>
            <a:ext cx="6934200" cy="457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IFES: International Fellowship of Evangelical Students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2F419-2CC4-40DF-8406-C55B134A1413}" type="slidenum">
              <a:rPr lang="en-US"/>
              <a:pPr/>
              <a:t>‹#›</a:t>
            </a:fld>
            <a:r>
              <a:rPr lang="en-US"/>
              <a:t>3</a:t>
            </a: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5977536"/>
            <a:ext cx="1575827" cy="7233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33400" y="6400800"/>
            <a:ext cx="6934200" cy="457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IFES: International Fellowship of Evangelical Students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75DDC-8753-4133-9220-309F3305A032}" type="slidenum">
              <a:rPr lang="en-US"/>
              <a:pPr/>
              <a:t>‹#›</a:t>
            </a:fld>
            <a:r>
              <a:rPr lang="en-US"/>
              <a:t>3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5977536"/>
            <a:ext cx="1575827" cy="7233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400800"/>
            <a:ext cx="6934200" cy="457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IFES: International Fellowship of Evangelical Students</a:t>
            </a:r>
          </a:p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A0BAB-1F3B-4966-ABA1-1964924648AF}" type="slidenum">
              <a:rPr lang="en-US"/>
              <a:pPr/>
              <a:t>‹#›</a:t>
            </a:fld>
            <a:r>
              <a:rPr lang="en-US"/>
              <a:t>3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5977536"/>
            <a:ext cx="1575827" cy="7233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400800"/>
            <a:ext cx="6934200" cy="457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IFES: International Fellowship of Evangelical Students</a:t>
            </a:r>
          </a:p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74B19-0ED4-44BD-B8EC-FC51D93A48C6}" type="slidenum">
              <a:rPr lang="en-US"/>
              <a:pPr/>
              <a:t>‹#›</a:t>
            </a:fld>
            <a:r>
              <a:rPr lang="en-US"/>
              <a:t>3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5977536"/>
            <a:ext cx="1575827" cy="72330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17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9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720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0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0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20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721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8F3CD6E-F00D-4BAA-9888-FBC055FE8C94}" type="slidenum">
              <a:rPr lang="en-US"/>
              <a:pPr/>
              <a:t>‹#›</a:t>
            </a:fld>
            <a:r>
              <a:rPr lang="en-US"/>
              <a:t>3</a:t>
            </a:r>
          </a:p>
        </p:txBody>
      </p:sp>
      <p:sp>
        <p:nvSpPr>
          <p:cNvPr id="721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halliday@mailxm.or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762000" y="685800"/>
            <a:ext cx="7772400" cy="1736725"/>
          </a:xfrm>
        </p:spPr>
        <p:txBody>
          <a:bodyPr/>
          <a:lstStyle/>
          <a:p>
            <a:r>
              <a:rPr lang="en-US" sz="3600" b="1" dirty="0">
                <a:effectLst/>
              </a:rPr>
              <a:t>ENGAGING THE </a:t>
            </a:r>
            <a:r>
              <a:rPr lang="en-US" sz="3600" b="1" dirty="0" smtClean="0">
                <a:effectLst/>
              </a:rPr>
              <a:t>UNIVERSITY</a:t>
            </a:r>
            <a:r>
              <a:rPr lang="en-US" sz="3600" b="1" dirty="0">
                <a:effectLst/>
              </a:rPr>
              <a:t/>
            </a:r>
            <a:br>
              <a:rPr lang="en-US" sz="3600" b="1" dirty="0">
                <a:effectLst/>
              </a:rPr>
            </a:br>
            <a:r>
              <a:rPr lang="en-US" sz="3600" b="1" dirty="0" smtClean="0">
                <a:effectLst/>
              </a:rPr>
              <a:t>IN CONVERSATION</a:t>
            </a:r>
            <a:endParaRPr lang="en-US" sz="3600" b="1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219200" y="3124200"/>
            <a:ext cx="6400800" cy="1752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tx2"/>
                </a:solidFill>
                <a:effectLst/>
              </a:rPr>
              <a:t>Terry Halliday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tx2"/>
                </a:solidFill>
              </a:rPr>
              <a:t>(</a:t>
            </a:r>
            <a:r>
              <a:rPr lang="en-US" sz="2000" dirty="0">
                <a:solidFill>
                  <a:schemeClr val="tx2"/>
                </a:solidFill>
                <a:hlinkClick r:id="rId2"/>
              </a:rPr>
              <a:t>thalliday@mailxm.org</a:t>
            </a:r>
            <a:r>
              <a:rPr lang="en-US" sz="2000" dirty="0" smtClean="0">
                <a:solidFill>
                  <a:schemeClr val="tx2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endParaRPr lang="en-US" sz="2000" dirty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American Bar Foundation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Australian National University | Northwestern University</a:t>
            </a:r>
            <a:endParaRPr lang="en-US" sz="1600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35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665"/>
            <a:ext cx="8229600" cy="1143000"/>
          </a:xfrm>
        </p:spPr>
        <p:txBody>
          <a:bodyPr/>
          <a:lstStyle/>
          <a:p>
            <a:r>
              <a:rPr lang="en-US" sz="4000" dirty="0">
                <a:effectLst/>
              </a:rPr>
              <a:t>IV. </a:t>
            </a:r>
            <a:r>
              <a:rPr lang="en-US" sz="4000" dirty="0" smtClean="0">
                <a:effectLst/>
              </a:rPr>
              <a:t>Disciplinary </a:t>
            </a:r>
            <a:r>
              <a:rPr lang="en-US" sz="4000" dirty="0">
                <a:effectLst/>
              </a:rPr>
              <a:t>Topics </a:t>
            </a:r>
            <a:r>
              <a:rPr lang="en-US" sz="4000" dirty="0" smtClean="0">
                <a:effectLst/>
              </a:rPr>
              <a:t>4</a:t>
            </a:r>
            <a:endParaRPr lang="en-US" sz="4000" dirty="0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Physics, Earth </a:t>
            </a:r>
            <a:r>
              <a:rPr lang="en-US" dirty="0" smtClean="0">
                <a:effectLst/>
              </a:rPr>
              <a:t>Sciences –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3951288"/>
          </a:xfrm>
        </p:spPr>
        <p:txBody>
          <a:bodyPr/>
          <a:lstStyle/>
          <a:p>
            <a:r>
              <a:rPr lang="en-US" sz="2000" dirty="0" smtClean="0">
                <a:effectLst/>
              </a:rPr>
              <a:t>Climate </a:t>
            </a:r>
            <a:r>
              <a:rPr lang="en-US" sz="2000" dirty="0">
                <a:effectLst/>
              </a:rPr>
              <a:t>change – how to address it; how to reduce emissions; protection of humans in climate </a:t>
            </a:r>
            <a:r>
              <a:rPr lang="en-US" sz="2000" dirty="0" err="1" smtClean="0">
                <a:effectLst/>
              </a:rPr>
              <a:t>changehow</a:t>
            </a:r>
            <a:r>
              <a:rPr lang="en-US" sz="2000" dirty="0" smtClean="0">
                <a:effectLst/>
              </a:rPr>
              <a:t> </a:t>
            </a:r>
            <a:r>
              <a:rPr lang="en-US" sz="2000" dirty="0">
                <a:effectLst/>
              </a:rPr>
              <a:t>to affect </a:t>
            </a:r>
            <a:r>
              <a:rPr lang="en-US" sz="2000" dirty="0" smtClean="0">
                <a:effectLst/>
              </a:rPr>
              <a:t>policy</a:t>
            </a:r>
          </a:p>
          <a:p>
            <a:endParaRPr lang="en-US" sz="2000" dirty="0">
              <a:effectLst/>
            </a:endParaRPr>
          </a:p>
          <a:p>
            <a:r>
              <a:rPr lang="en-US" sz="2000" dirty="0" smtClean="0">
                <a:effectLst/>
              </a:rPr>
              <a:t>Drones</a:t>
            </a:r>
          </a:p>
          <a:p>
            <a:endParaRPr lang="en-US" sz="2000" dirty="0">
              <a:effectLst/>
            </a:endParaRPr>
          </a:p>
          <a:p>
            <a:r>
              <a:rPr lang="en-US" sz="2000" dirty="0">
                <a:effectLst/>
              </a:rPr>
              <a:t>Oil prices and Middle </a:t>
            </a:r>
            <a:r>
              <a:rPr lang="en-US" sz="2000" dirty="0" smtClean="0">
                <a:effectLst/>
              </a:rPr>
              <a:t>East</a:t>
            </a:r>
          </a:p>
          <a:p>
            <a:endParaRPr lang="en-US" sz="2000" dirty="0">
              <a:effectLst/>
            </a:endParaRPr>
          </a:p>
          <a:p>
            <a:r>
              <a:rPr lang="en-US" sz="2000" dirty="0">
                <a:effectLst/>
              </a:rPr>
              <a:t>Problem of inducing seismic activity with </a:t>
            </a:r>
            <a:r>
              <a:rPr lang="en-US" sz="2000" dirty="0" smtClean="0">
                <a:effectLst/>
              </a:rPr>
              <a:t>our </a:t>
            </a:r>
            <a:r>
              <a:rPr lang="en-US" sz="2000" dirty="0">
                <a:effectLst/>
              </a:rPr>
              <a:t>activities – </a:t>
            </a:r>
            <a:r>
              <a:rPr lang="en-US" sz="2000" dirty="0" smtClean="0">
                <a:effectLst/>
              </a:rPr>
              <a:t>e.g., </a:t>
            </a:r>
            <a:r>
              <a:rPr lang="en-US" sz="2000" dirty="0">
                <a:effectLst/>
              </a:rPr>
              <a:t>fracking</a:t>
            </a:r>
          </a:p>
          <a:p>
            <a:endParaRPr lang="en-US" dirty="0"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5861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/>
              </a:rPr>
              <a:t/>
            </a:r>
            <a:br>
              <a:rPr lang="en-US" b="1" dirty="0" smtClean="0">
                <a:effectLst/>
              </a:rPr>
            </a:br>
            <a:r>
              <a:rPr lang="en-US" sz="3600" b="1" dirty="0">
                <a:effectLst/>
              </a:rPr>
              <a:t>V</a:t>
            </a:r>
            <a:r>
              <a:rPr lang="en-US" sz="3600" b="1" dirty="0" smtClean="0">
                <a:effectLst/>
              </a:rPr>
              <a:t>.</a:t>
            </a:r>
            <a:r>
              <a:rPr lang="en-US" sz="3600" b="1" dirty="0">
                <a:effectLst/>
              </a:rPr>
              <a:t>	</a:t>
            </a:r>
            <a:r>
              <a:rPr lang="en-US" sz="3600" b="1" dirty="0" smtClean="0">
                <a:effectLst/>
              </a:rPr>
              <a:t>Who </a:t>
            </a:r>
            <a:r>
              <a:rPr lang="en-US" sz="3600" b="1" dirty="0">
                <a:effectLst/>
              </a:rPr>
              <a:t>are our </a:t>
            </a:r>
            <a:r>
              <a:rPr lang="en-US" sz="3600" b="1" dirty="0" smtClean="0">
                <a:effectLst/>
              </a:rPr>
              <a:t>Intellectual Conversation Partners?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514350" indent="-514350">
              <a:buAutoNum type="alphaUcPeriod"/>
            </a:pPr>
            <a:r>
              <a:rPr lang="en-US" sz="2400" dirty="0" smtClean="0">
                <a:effectLst/>
              </a:rPr>
              <a:t>Friends  </a:t>
            </a:r>
          </a:p>
          <a:p>
            <a:pPr marL="514350" indent="-514350">
              <a:buAutoNum type="alphaUcPeriod"/>
            </a:pPr>
            <a:endParaRPr lang="en-US" sz="2400" dirty="0">
              <a:effectLst/>
            </a:endParaRPr>
          </a:p>
          <a:p>
            <a:pPr marL="514350" indent="-514350">
              <a:buAutoNum type="alphaUcPeriod" startAt="2"/>
            </a:pPr>
            <a:r>
              <a:rPr lang="en-US" sz="2400" dirty="0" smtClean="0">
                <a:effectLst/>
              </a:rPr>
              <a:t>Christian </a:t>
            </a:r>
            <a:r>
              <a:rPr lang="en-US" sz="2400" dirty="0">
                <a:effectLst/>
              </a:rPr>
              <a:t>students </a:t>
            </a:r>
            <a:endParaRPr lang="en-US" sz="2400" dirty="0" smtClean="0">
              <a:effectLst/>
            </a:endParaRPr>
          </a:p>
          <a:p>
            <a:pPr marL="514350" indent="-514350">
              <a:buAutoNum type="alphaUcPeriod" startAt="2"/>
            </a:pPr>
            <a:endParaRPr lang="en-US" sz="2400" dirty="0">
              <a:effectLst/>
            </a:endParaRPr>
          </a:p>
          <a:p>
            <a:pPr marL="514350" indent="-514350">
              <a:buAutoNum type="alphaUcPeriod" startAt="2"/>
            </a:pPr>
            <a:r>
              <a:rPr lang="en-US" sz="2400" dirty="0" smtClean="0">
                <a:effectLst/>
              </a:rPr>
              <a:t>Christian faculty</a:t>
            </a:r>
          </a:p>
          <a:p>
            <a:pPr marL="514350" indent="-514350">
              <a:buAutoNum type="alphaUcPeriod" startAt="2"/>
            </a:pPr>
            <a:endParaRPr lang="en-US" sz="2400" dirty="0">
              <a:effectLst/>
            </a:endParaRPr>
          </a:p>
          <a:p>
            <a:pPr marL="514350" indent="-514350">
              <a:buAutoNum type="alphaUcPeriod" startAt="2"/>
            </a:pPr>
            <a:r>
              <a:rPr lang="en-US" sz="2400" dirty="0" smtClean="0">
                <a:effectLst/>
              </a:rPr>
              <a:t>Non-Christian faculty</a:t>
            </a:r>
          </a:p>
          <a:p>
            <a:pPr marL="514350" indent="-514350">
              <a:buAutoNum type="alphaUcPeriod" startAt="2"/>
            </a:pPr>
            <a:endParaRPr lang="en-US" sz="2400" dirty="0">
              <a:effectLst/>
            </a:endParaRPr>
          </a:p>
          <a:p>
            <a:pPr marL="514350" indent="-514350">
              <a:buAutoNum type="alphaUcPeriod" startAt="2"/>
            </a:pPr>
            <a:r>
              <a:rPr lang="en-US" sz="2400" dirty="0" smtClean="0">
                <a:effectLst/>
              </a:rPr>
              <a:t>Other </a:t>
            </a:r>
            <a:r>
              <a:rPr lang="en-US" sz="2400" dirty="0">
                <a:effectLst/>
              </a:rPr>
              <a:t>campus groups that care </a:t>
            </a:r>
            <a:endParaRPr lang="en-US" sz="2400" b="1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2677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GT" sz="5400" dirty="0">
                <a:effectLst/>
                <a:latin typeface="Aller" panose="02000503030000020004" pitchFamily="2" charset="0"/>
              </a:rPr>
              <a:t> </a:t>
            </a:r>
            <a:r>
              <a:rPr lang="en-US" sz="4000" b="1" dirty="0" smtClean="0">
                <a:effectLst/>
              </a:rPr>
              <a:t>VI.</a:t>
            </a:r>
            <a:r>
              <a:rPr lang="en-US" sz="4000" b="1" dirty="0">
                <a:effectLst/>
              </a:rPr>
              <a:t>	</a:t>
            </a:r>
            <a:r>
              <a:rPr lang="en-US" sz="4000" b="1" dirty="0" smtClean="0">
                <a:effectLst/>
              </a:rPr>
              <a:t>Types of Graduate Student/</a:t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Faculty Conversations 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2080183"/>
            <a:ext cx="78867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effectLst/>
              </a:rPr>
              <a:t>Cross-disciplinary issues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effectLst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effectLst/>
              </a:rPr>
              <a:t>Forgiveness – U of Chicago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 smtClean="0">
              <a:effectLst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</a:rPr>
              <a:t>Light </a:t>
            </a:r>
            <a:r>
              <a:rPr lang="en-US" sz="2000" dirty="0" smtClean="0">
                <a:effectLst/>
              </a:rPr>
              <a:t>– Northwestern University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 smtClean="0">
              <a:effectLst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</a:rPr>
              <a:t>Human rights </a:t>
            </a:r>
            <a:r>
              <a:rPr lang="en-US" sz="2000" dirty="0" smtClean="0">
                <a:effectLst/>
              </a:rPr>
              <a:t>– U of Queensland, Australia</a:t>
            </a:r>
            <a:endParaRPr lang="en-U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4359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725"/>
    </mc:Choice>
    <mc:Fallback xmlns="">
      <p:transition spd="slow" advTm="19272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cap="all" dirty="0" smtClean="0">
                <a:effectLst/>
              </a:rPr>
              <a:t>VII.</a:t>
            </a:r>
            <a:r>
              <a:rPr lang="en-US" sz="3600" b="1" cap="all" dirty="0">
                <a:effectLst/>
              </a:rPr>
              <a:t>	Conversations as Theological Encounters?</a:t>
            </a:r>
            <a:r>
              <a:rPr lang="en-US" sz="3600" cap="all" dirty="0">
                <a:effectLst/>
              </a:rPr>
              <a:t> 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30725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sz="2800" dirty="0" smtClean="0">
                <a:effectLst/>
              </a:rPr>
              <a:t>How </a:t>
            </a:r>
            <a:r>
              <a:rPr lang="en-US" sz="2800" dirty="0">
                <a:effectLst/>
              </a:rPr>
              <a:t>do we learn to think Christianly? </a:t>
            </a:r>
          </a:p>
          <a:p>
            <a:pPr marL="0" indent="0">
              <a:buNone/>
            </a:pPr>
            <a:endParaRPr lang="en-US" sz="2800" dirty="0">
              <a:effectLst/>
            </a:endParaRPr>
          </a:p>
          <a:p>
            <a:pPr marL="0" indent="0">
              <a:buNone/>
            </a:pPr>
            <a:r>
              <a:rPr lang="en-US" sz="2800" dirty="0" smtClean="0">
                <a:effectLst/>
              </a:rPr>
              <a:t>The Asymmetry problem:</a:t>
            </a:r>
          </a:p>
          <a:p>
            <a:pPr lvl="1"/>
            <a:r>
              <a:rPr lang="en-US" sz="2000" dirty="0" smtClean="0">
                <a:effectLst/>
              </a:rPr>
              <a:t>High competency in academic pursuits</a:t>
            </a:r>
          </a:p>
          <a:p>
            <a:pPr lvl="1"/>
            <a:r>
              <a:rPr lang="en-US" sz="2000" dirty="0" smtClean="0">
                <a:effectLst/>
              </a:rPr>
              <a:t>Low theological competency</a:t>
            </a:r>
            <a:endParaRPr lang="en-US" sz="2000" dirty="0">
              <a:effectLst/>
            </a:endParaRPr>
          </a:p>
          <a:p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50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600" y="838200"/>
            <a:ext cx="7886700" cy="1021306"/>
          </a:xfrm>
        </p:spPr>
        <p:txBody>
          <a:bodyPr>
            <a:noAutofit/>
          </a:bodyPr>
          <a:lstStyle/>
          <a:p>
            <a:pPr fontAlgn="ctr"/>
            <a:r>
              <a:rPr lang="es-GT" sz="4900" b="1" dirty="0">
                <a:latin typeface="Montserrat" panose="00000500000000000000" pitchFamily="50" charset="0"/>
              </a:rPr>
              <a:t/>
            </a:r>
            <a:br>
              <a:rPr lang="es-GT" sz="4900" b="1" dirty="0">
                <a:latin typeface="Montserrat" panose="00000500000000000000" pitchFamily="50" charset="0"/>
              </a:rPr>
            </a:br>
            <a:r>
              <a:rPr lang="es-GT" sz="4900" b="1" dirty="0">
                <a:latin typeface="Montserrat" panose="00000500000000000000" pitchFamily="50" charset="0"/>
              </a:rPr>
              <a:t> </a:t>
            </a: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 smtClean="0">
                <a:effectLst/>
              </a:rPr>
              <a:t>Virtues</a:t>
            </a:r>
            <a:r>
              <a:rPr lang="en-US" sz="4000" b="1" dirty="0">
                <a:effectLst/>
              </a:rPr>
              <a:t>	</a:t>
            </a:r>
            <a:r>
              <a:rPr lang="en-US" sz="4900" dirty="0"/>
              <a:t/>
            </a:r>
            <a:br>
              <a:rPr lang="en-US" sz="4900" dirty="0"/>
            </a:br>
            <a:r>
              <a:rPr lang="es-GT" sz="4900" b="1" dirty="0">
                <a:latin typeface="Montserrat Hairline" panose="00000300000000000000" pitchFamily="50" charset="0"/>
              </a:rPr>
              <a:t/>
            </a:r>
            <a:br>
              <a:rPr lang="es-GT" sz="4900" b="1" dirty="0">
                <a:latin typeface="Montserrat Hairline" panose="00000300000000000000" pitchFamily="50" charset="0"/>
              </a:rPr>
            </a:br>
            <a:r>
              <a:rPr lang="es-ES_tradnl" sz="4900" baseline="30000" dirty="0">
                <a:latin typeface="Montserrat Hairline" panose="00000300000000000000" pitchFamily="50" charset="0"/>
              </a:rPr>
              <a:t> </a:t>
            </a:r>
            <a:endParaRPr lang="es-GT" sz="4500" dirty="0"/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652283" y="2533785"/>
            <a:ext cx="7863067" cy="432421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smtClean="0">
                <a:effectLst/>
              </a:rPr>
              <a:t>Virtues</a:t>
            </a:r>
            <a:r>
              <a:rPr lang="en-US" dirty="0" smtClean="0">
                <a:effectLst/>
              </a:rPr>
              <a:t>  </a:t>
            </a: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marL="800100" lvl="2" indent="0">
              <a:buNone/>
            </a:pPr>
            <a:r>
              <a:rPr lang="en-US" dirty="0" smtClean="0">
                <a:effectLst/>
              </a:rPr>
              <a:t>Beatitudes </a:t>
            </a:r>
            <a:r>
              <a:rPr lang="en-US" dirty="0">
                <a:effectLst/>
              </a:rPr>
              <a:t>– Matt 5: </a:t>
            </a:r>
            <a:r>
              <a:rPr lang="en-US" dirty="0" smtClean="0">
                <a:effectLst/>
              </a:rPr>
              <a:t>2-9</a:t>
            </a:r>
          </a:p>
          <a:p>
            <a:pPr marL="800100" lvl="2" indent="0">
              <a:buNone/>
            </a:pPr>
            <a:endParaRPr lang="en-US" dirty="0">
              <a:effectLst/>
            </a:endParaRPr>
          </a:p>
          <a:p>
            <a:pPr marL="800100" lvl="2" indent="0">
              <a:buNone/>
            </a:pPr>
            <a:r>
              <a:rPr lang="en-US" dirty="0" smtClean="0">
                <a:effectLst/>
              </a:rPr>
              <a:t>Fruits </a:t>
            </a:r>
            <a:r>
              <a:rPr lang="en-US" dirty="0">
                <a:effectLst/>
              </a:rPr>
              <a:t>of the Spirit</a:t>
            </a:r>
            <a:r>
              <a:rPr lang="en-US" dirty="0" smtClean="0">
                <a:effectLst/>
              </a:rPr>
              <a:t>: Gal 5:22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marL="0" indent="0">
              <a:buNone/>
            </a:pPr>
            <a:endParaRPr lang="en-US" dirty="0">
              <a:latin typeface="Aller" panose="02000503030000020004" pitchFamily="2" charset="0"/>
            </a:endParaRPr>
          </a:p>
          <a:p>
            <a:pPr marL="0" indent="0">
              <a:buNone/>
            </a:pPr>
            <a:endParaRPr lang="es-GT" dirty="0" smtClean="0">
              <a:latin typeface="Aller" panose="02000503030000020004" pitchFamily="2" charset="0"/>
            </a:endParaRPr>
          </a:p>
          <a:p>
            <a:pPr marL="0" indent="0">
              <a:buNone/>
            </a:pPr>
            <a:endParaRPr lang="es-GT" dirty="0" smtClean="0">
              <a:latin typeface="Aller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85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14"/>
    </mc:Choice>
    <mc:Fallback xmlns="">
      <p:transition spd="slow" advTm="44314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600" y="838200"/>
            <a:ext cx="7886700" cy="1021306"/>
          </a:xfrm>
        </p:spPr>
        <p:txBody>
          <a:bodyPr>
            <a:noAutofit/>
          </a:bodyPr>
          <a:lstStyle/>
          <a:p>
            <a:pPr fontAlgn="ctr"/>
            <a:r>
              <a:rPr lang="es-GT" sz="4900" b="1" dirty="0">
                <a:latin typeface="Montserrat" panose="00000500000000000000" pitchFamily="50" charset="0"/>
              </a:rPr>
              <a:t/>
            </a:r>
            <a:br>
              <a:rPr lang="es-GT" sz="4900" b="1" dirty="0">
                <a:latin typeface="Montserrat" panose="00000500000000000000" pitchFamily="50" charset="0"/>
              </a:rPr>
            </a:br>
            <a:r>
              <a:rPr lang="es-GT" sz="4900" b="1" dirty="0">
                <a:latin typeface="Montserrat" panose="00000500000000000000" pitchFamily="50" charset="0"/>
              </a:rPr>
              <a:t> </a:t>
            </a: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 smtClean="0">
                <a:effectLst/>
              </a:rPr>
              <a:t>Theologies </a:t>
            </a:r>
            <a:r>
              <a:rPr lang="en-US" sz="4000" b="1" dirty="0">
                <a:effectLst/>
              </a:rPr>
              <a:t>	</a:t>
            </a:r>
            <a:r>
              <a:rPr lang="en-US" sz="4000" b="1" dirty="0" smtClean="0">
                <a:effectLst/>
              </a:rPr>
              <a:t> </a:t>
            </a:r>
            <a:r>
              <a:rPr lang="en-US" sz="4000" b="1" i="1" dirty="0" smtClean="0">
                <a:effectLst/>
              </a:rPr>
              <a:t> </a:t>
            </a:r>
            <a:r>
              <a:rPr lang="en-US" sz="4900" dirty="0"/>
              <a:t/>
            </a:r>
            <a:br>
              <a:rPr lang="en-US" sz="4900" dirty="0"/>
            </a:br>
            <a:r>
              <a:rPr lang="es-GT" sz="4900" b="1" dirty="0">
                <a:latin typeface="Montserrat Hairline" panose="00000300000000000000" pitchFamily="50" charset="0"/>
              </a:rPr>
              <a:t/>
            </a:r>
            <a:br>
              <a:rPr lang="es-GT" sz="4900" b="1" dirty="0">
                <a:latin typeface="Montserrat Hairline" panose="00000300000000000000" pitchFamily="50" charset="0"/>
              </a:rPr>
            </a:br>
            <a:r>
              <a:rPr lang="es-ES_tradnl" sz="4900" baseline="30000" dirty="0">
                <a:latin typeface="Montserrat Hairline" panose="00000300000000000000" pitchFamily="50" charset="0"/>
              </a:rPr>
              <a:t> </a:t>
            </a:r>
            <a:endParaRPr lang="es-GT" sz="4500" dirty="0"/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652283" y="2533785"/>
            <a:ext cx="7863067" cy="43242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effectLst/>
            </a:endParaRPr>
          </a:p>
          <a:p>
            <a:pPr marL="800100" lvl="2" indent="0">
              <a:buNone/>
            </a:pPr>
            <a:r>
              <a:rPr lang="en-US" dirty="0">
                <a:effectLst/>
              </a:rPr>
              <a:t>a. </a:t>
            </a:r>
            <a:r>
              <a:rPr lang="en-US" dirty="0" smtClean="0">
                <a:effectLst/>
              </a:rPr>
              <a:t>A Theology </a:t>
            </a:r>
            <a:r>
              <a:rPr lang="en-US" dirty="0">
                <a:effectLst/>
              </a:rPr>
              <a:t>of Creation</a:t>
            </a:r>
          </a:p>
          <a:p>
            <a:pPr marL="800100" lvl="2" indent="0">
              <a:buNone/>
            </a:pPr>
            <a:endParaRPr lang="en-US" dirty="0" smtClean="0">
              <a:effectLst/>
            </a:endParaRPr>
          </a:p>
          <a:p>
            <a:pPr marL="800100" lvl="2" indent="0">
              <a:buNone/>
            </a:pPr>
            <a:r>
              <a:rPr lang="en-US" dirty="0" smtClean="0">
                <a:effectLst/>
              </a:rPr>
              <a:t>b. A Theology </a:t>
            </a:r>
            <a:r>
              <a:rPr lang="en-US" dirty="0">
                <a:effectLst/>
              </a:rPr>
              <a:t>of </a:t>
            </a:r>
            <a:r>
              <a:rPr lang="en-US" dirty="0" smtClean="0">
                <a:effectLst/>
              </a:rPr>
              <a:t>Reconciliation/Redemption</a:t>
            </a:r>
            <a:endParaRPr lang="en-US" dirty="0">
              <a:effectLst/>
            </a:endParaRPr>
          </a:p>
          <a:p>
            <a:pPr marL="800100" lvl="2" indent="0">
              <a:buNone/>
            </a:pPr>
            <a:endParaRPr lang="en-US" dirty="0">
              <a:effectLst/>
            </a:endParaRPr>
          </a:p>
          <a:p>
            <a:pPr marL="800100" lvl="2" indent="0">
              <a:buNone/>
            </a:pPr>
            <a:r>
              <a:rPr lang="en-US" dirty="0" smtClean="0">
                <a:effectLst/>
              </a:rPr>
              <a:t>c. A </a:t>
            </a:r>
            <a:r>
              <a:rPr lang="en-US" dirty="0">
                <a:effectLst/>
              </a:rPr>
              <a:t>Theology of Revelation</a:t>
            </a: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marL="0" indent="0">
              <a:buNone/>
            </a:pPr>
            <a:endParaRPr lang="en-US" dirty="0">
              <a:latin typeface="Aller" panose="02000503030000020004" pitchFamily="2" charset="0"/>
            </a:endParaRPr>
          </a:p>
          <a:p>
            <a:pPr marL="0" indent="0">
              <a:buNone/>
            </a:pPr>
            <a:endParaRPr lang="es-GT" dirty="0" smtClean="0">
              <a:latin typeface="Aller" panose="02000503030000020004" pitchFamily="2" charset="0"/>
            </a:endParaRPr>
          </a:p>
          <a:p>
            <a:pPr marL="0" indent="0">
              <a:buNone/>
            </a:pPr>
            <a:endParaRPr lang="es-GT" dirty="0" smtClean="0">
              <a:latin typeface="Aller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0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14"/>
    </mc:Choice>
    <mc:Fallback xmlns="">
      <p:transition spd="slow" advTm="44314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600" y="838200"/>
            <a:ext cx="7886700" cy="1021306"/>
          </a:xfrm>
        </p:spPr>
        <p:txBody>
          <a:bodyPr>
            <a:noAutofit/>
          </a:bodyPr>
          <a:lstStyle/>
          <a:p>
            <a:pPr fontAlgn="ctr"/>
            <a:r>
              <a:rPr lang="es-GT" sz="4900" b="1" dirty="0">
                <a:latin typeface="Montserrat" panose="00000500000000000000" pitchFamily="50" charset="0"/>
              </a:rPr>
              <a:t/>
            </a:r>
            <a:br>
              <a:rPr lang="es-GT" sz="4900" b="1" dirty="0">
                <a:latin typeface="Montserrat" panose="00000500000000000000" pitchFamily="50" charset="0"/>
              </a:rPr>
            </a:br>
            <a:r>
              <a:rPr lang="es-GT" sz="4900" b="1" dirty="0">
                <a:latin typeface="Montserrat" panose="00000500000000000000" pitchFamily="50" charset="0"/>
              </a:rPr>
              <a:t> </a:t>
            </a: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 smtClean="0">
                <a:effectLst/>
              </a:rPr>
              <a:t>Themes  </a:t>
            </a:r>
            <a:r>
              <a:rPr lang="en-US" sz="4000" b="1" dirty="0">
                <a:effectLst/>
              </a:rPr>
              <a:t>	</a:t>
            </a:r>
            <a:r>
              <a:rPr lang="en-US" sz="4000" b="1" dirty="0" smtClean="0">
                <a:effectLst/>
              </a:rPr>
              <a:t> </a:t>
            </a:r>
            <a:r>
              <a:rPr lang="en-US" sz="4000" b="1" i="1" dirty="0" smtClean="0">
                <a:effectLst/>
              </a:rPr>
              <a:t> </a:t>
            </a:r>
            <a:r>
              <a:rPr lang="en-US" sz="4900" dirty="0"/>
              <a:t/>
            </a:r>
            <a:br>
              <a:rPr lang="en-US" sz="4900" dirty="0"/>
            </a:br>
            <a:r>
              <a:rPr lang="es-GT" sz="4900" b="1" dirty="0">
                <a:latin typeface="Montserrat Hairline" panose="00000300000000000000" pitchFamily="50" charset="0"/>
              </a:rPr>
              <a:t/>
            </a:r>
            <a:br>
              <a:rPr lang="es-GT" sz="4900" b="1" dirty="0">
                <a:latin typeface="Montserrat Hairline" panose="00000300000000000000" pitchFamily="50" charset="0"/>
              </a:rPr>
            </a:br>
            <a:r>
              <a:rPr lang="es-ES_tradnl" sz="4900" baseline="30000" dirty="0">
                <a:latin typeface="Montserrat Hairline" panose="00000300000000000000" pitchFamily="50" charset="0"/>
              </a:rPr>
              <a:t> </a:t>
            </a:r>
            <a:endParaRPr lang="es-GT" sz="4500" dirty="0"/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652283" y="2533785"/>
            <a:ext cx="7863067" cy="4324215"/>
          </a:xfrm>
        </p:spPr>
        <p:txBody>
          <a:bodyPr>
            <a:normAutofit/>
          </a:bodyPr>
          <a:lstStyle/>
          <a:p>
            <a:pPr lvl="2"/>
            <a:r>
              <a:rPr lang="en-US" dirty="0" smtClean="0">
                <a:effectLst/>
              </a:rPr>
              <a:t>Beauty</a:t>
            </a:r>
            <a:endParaRPr lang="en-US" dirty="0">
              <a:effectLst/>
            </a:endParaRPr>
          </a:p>
          <a:p>
            <a:pPr lvl="2"/>
            <a:r>
              <a:rPr lang="en-US" dirty="0">
                <a:effectLst/>
              </a:rPr>
              <a:t>Creativity</a:t>
            </a:r>
          </a:p>
          <a:p>
            <a:pPr lvl="2"/>
            <a:r>
              <a:rPr lang="en-US" dirty="0">
                <a:effectLst/>
              </a:rPr>
              <a:t>Oppression</a:t>
            </a:r>
          </a:p>
          <a:p>
            <a:pPr lvl="2"/>
            <a:r>
              <a:rPr lang="en-US" dirty="0">
                <a:effectLst/>
              </a:rPr>
              <a:t>Awe</a:t>
            </a:r>
          </a:p>
          <a:p>
            <a:pPr lvl="2"/>
            <a:r>
              <a:rPr lang="en-US" dirty="0" smtClean="0">
                <a:effectLst/>
              </a:rPr>
              <a:t>Justice</a:t>
            </a:r>
          </a:p>
          <a:p>
            <a:pPr lvl="2"/>
            <a:r>
              <a:rPr lang="en-US" dirty="0" smtClean="0">
                <a:effectLst/>
              </a:rPr>
              <a:t>Order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marL="0" indent="0">
              <a:buNone/>
            </a:pPr>
            <a:endParaRPr lang="en-US" dirty="0">
              <a:latin typeface="Aller" panose="02000503030000020004" pitchFamily="2" charset="0"/>
            </a:endParaRPr>
          </a:p>
          <a:p>
            <a:pPr marL="0" indent="0">
              <a:buNone/>
            </a:pPr>
            <a:endParaRPr lang="es-GT" dirty="0" smtClean="0">
              <a:latin typeface="Aller" panose="02000503030000020004" pitchFamily="2" charset="0"/>
            </a:endParaRPr>
          </a:p>
          <a:p>
            <a:pPr marL="0" indent="0">
              <a:buNone/>
            </a:pPr>
            <a:endParaRPr lang="es-GT" dirty="0" smtClean="0">
              <a:latin typeface="Aller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2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14"/>
    </mc:Choice>
    <mc:Fallback xmlns="">
      <p:transition spd="slow" advTm="44314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04790"/>
              </p:ext>
            </p:extLst>
          </p:nvPr>
        </p:nvGraphicFramePr>
        <p:xfrm>
          <a:off x="647699" y="2057400"/>
          <a:ext cx="7848601" cy="33728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574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44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9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1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15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1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64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Peace</a:t>
                      </a:r>
                      <a:endParaRPr lang="en-US" sz="1400" dirty="0">
                        <a:solidFill>
                          <a:schemeClr val="bg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Love</a:t>
                      </a:r>
                      <a:endParaRPr lang="en-US" sz="1400" dirty="0">
                        <a:solidFill>
                          <a:schemeClr val="bg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Justice</a:t>
                      </a:r>
                      <a:endParaRPr lang="en-US" sz="1400" dirty="0">
                        <a:solidFill>
                          <a:schemeClr val="bg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Awe</a:t>
                      </a:r>
                      <a:endParaRPr lang="en-US" sz="1400" dirty="0">
                        <a:solidFill>
                          <a:schemeClr val="bg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Beauty</a:t>
                      </a:r>
                      <a:endParaRPr lang="en-US" sz="1400" dirty="0">
                        <a:solidFill>
                          <a:schemeClr val="bg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Creativity</a:t>
                      </a:r>
                      <a:endParaRPr lang="en-US" sz="1400" dirty="0">
                        <a:solidFill>
                          <a:schemeClr val="bg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4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Climate change</a:t>
                      </a:r>
                      <a:endParaRPr lang="en-US" sz="1400" dirty="0">
                        <a:solidFill>
                          <a:schemeClr val="bg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4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Biological diversity</a:t>
                      </a:r>
                      <a:endParaRPr lang="en-US" sz="1400" dirty="0">
                        <a:solidFill>
                          <a:schemeClr val="bg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4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Nano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technology</a:t>
                      </a:r>
                      <a:endParaRPr lang="en-US" sz="1400" dirty="0">
                        <a:solidFill>
                          <a:schemeClr val="bg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9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Textual interpretation</a:t>
                      </a:r>
                      <a:endParaRPr lang="en-US" sz="140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2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Public</a:t>
                      </a:r>
                      <a:r>
                        <a:rPr lang="en-US" sz="1400" baseline="0" dirty="0" smtClean="0">
                          <a:effectLst/>
                        </a:rPr>
                        <a:t> Health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aseline="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60538" y="3043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381000"/>
            <a:ext cx="86868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Intersections: </a:t>
            </a:r>
          </a:p>
          <a:p>
            <a:r>
              <a:rPr lang="en-US" sz="2800" b="1" dirty="0" smtClean="0">
                <a:solidFill>
                  <a:schemeClr val="tx2"/>
                </a:solidFill>
              </a:rPr>
              <a:t>Cross-Disciplinary Issues x Themes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06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106"/>
    </mc:Choice>
    <mc:Fallback xmlns="">
      <p:transition spd="slow" advTm="171106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06437"/>
            <a:ext cx="8229600" cy="1139825"/>
          </a:xfrm>
        </p:spPr>
        <p:txBody>
          <a:bodyPr/>
          <a:lstStyle/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sz="4000" dirty="0" smtClean="0">
                <a:effectLst/>
              </a:rPr>
              <a:t>Master values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895600"/>
            <a:ext cx="4038600" cy="3463925"/>
          </a:xfrm>
        </p:spPr>
        <p:txBody>
          <a:bodyPr/>
          <a:lstStyle/>
          <a:p>
            <a:r>
              <a:rPr lang="en-US" sz="2000" dirty="0" smtClean="0">
                <a:effectLst/>
              </a:rPr>
              <a:t>Well-being</a:t>
            </a:r>
          </a:p>
          <a:p>
            <a:endParaRPr lang="en-US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Freedom</a:t>
            </a:r>
          </a:p>
          <a:p>
            <a:endParaRPr lang="en-US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Esteem</a:t>
            </a:r>
          </a:p>
          <a:p>
            <a:endParaRPr lang="en-US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Reconciliation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27275"/>
            <a:ext cx="4038600" cy="4530725"/>
          </a:xfrm>
        </p:spPr>
        <p:txBody>
          <a:bodyPr/>
          <a:lstStyle/>
          <a:p>
            <a:pPr marL="342900" lvl="1" indent="-342900">
              <a:buClr>
                <a:schemeClr val="hlink"/>
              </a:buClr>
              <a:buSzPct val="60000"/>
              <a:buFont typeface="Wingdings" pitchFamily="2" charset="2"/>
              <a:buChar char="n"/>
            </a:pPr>
            <a:endParaRPr lang="en-US" dirty="0" smtClean="0">
              <a:effectLst/>
            </a:endParaRPr>
          </a:p>
          <a:p>
            <a:pPr marL="342900" lvl="1" indent="-342900"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en-US" sz="2000" dirty="0" smtClean="0">
                <a:effectLst/>
              </a:rPr>
              <a:t>Charity</a:t>
            </a:r>
          </a:p>
          <a:p>
            <a:pPr marL="342900" lvl="1" indent="-342900">
              <a:buClr>
                <a:schemeClr val="hlink"/>
              </a:buClr>
              <a:buSzPct val="60000"/>
              <a:buFont typeface="Wingdings" pitchFamily="2" charset="2"/>
              <a:buChar char="n"/>
            </a:pPr>
            <a:endParaRPr lang="en-US" sz="2000" dirty="0">
              <a:effectLst/>
            </a:endParaRPr>
          </a:p>
          <a:p>
            <a:pPr marL="342900" lvl="1" indent="-342900"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en-US" sz="2000" dirty="0" smtClean="0">
                <a:effectLst/>
              </a:rPr>
              <a:t>Basic </a:t>
            </a:r>
            <a:r>
              <a:rPr lang="en-US" sz="2000" dirty="0">
                <a:effectLst/>
              </a:rPr>
              <a:t>rights and </a:t>
            </a:r>
            <a:r>
              <a:rPr lang="en-US" sz="2000" dirty="0" smtClean="0">
                <a:effectLst/>
              </a:rPr>
              <a:t>liberties</a:t>
            </a:r>
          </a:p>
          <a:p>
            <a:pPr marL="0" indent="-400050"/>
            <a:endParaRPr lang="en-US" sz="2400" dirty="0" smtClean="0">
              <a:effectLst/>
            </a:endParaRPr>
          </a:p>
          <a:p>
            <a:pPr marL="342900" lvl="1" indent="-342900"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en-US" sz="2000" dirty="0" smtClean="0">
                <a:effectLst/>
              </a:rPr>
              <a:t>Basic needs</a:t>
            </a:r>
          </a:p>
          <a:p>
            <a:pPr marL="342900" lvl="1" indent="-342900">
              <a:buClr>
                <a:schemeClr val="hlink"/>
              </a:buClr>
              <a:buSzPct val="60000"/>
              <a:buFont typeface="Wingdings" pitchFamily="2" charset="2"/>
              <a:buChar char="n"/>
            </a:pPr>
            <a:endParaRPr lang="en-US" sz="2000" dirty="0" smtClean="0">
              <a:effectLst/>
            </a:endParaRPr>
          </a:p>
          <a:p>
            <a:pPr marL="342900" lvl="1" indent="-342900"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en-US" sz="2000" dirty="0" smtClean="0">
                <a:effectLst/>
              </a:rPr>
              <a:t>Justice</a:t>
            </a:r>
          </a:p>
          <a:p>
            <a:pPr marL="342900" lvl="1" indent="-342900">
              <a:buClr>
                <a:schemeClr val="hlink"/>
              </a:buClr>
              <a:buSzPct val="60000"/>
              <a:buFont typeface="Wingdings" pitchFamily="2" charset="2"/>
              <a:buChar char="n"/>
            </a:pPr>
            <a:endParaRPr lang="en-US" dirty="0">
              <a:effectLst/>
            </a:endParaRPr>
          </a:p>
          <a:p>
            <a:endParaRPr lang="en-US" dirty="0">
              <a:effectLst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135869"/>
              </p:ext>
            </p:extLst>
          </p:nvPr>
        </p:nvGraphicFramePr>
        <p:xfrm>
          <a:off x="1600200" y="426720"/>
          <a:ext cx="5811520" cy="84963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94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6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96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2600" kern="1400" spc="25" dirty="0">
                          <a:effectLst/>
                        </a:rPr>
                        <a:t/>
                      </a:r>
                      <a:br>
                        <a:rPr lang="en-US" sz="2600" kern="1400" spc="25" dirty="0">
                          <a:effectLst/>
                        </a:rPr>
                      </a:br>
                      <a:endParaRPr lang="en-US" sz="2600" kern="1400" spc="25" dirty="0">
                        <a:solidFill>
                          <a:srgbClr val="17365D"/>
                        </a:solidFill>
                        <a:effectLst/>
                        <a:latin typeface="Cambria"/>
                        <a:ea typeface="MS 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International Panel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on Social Progress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5" name="Image 0" descr="logo-ips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09600"/>
            <a:ext cx="657225" cy="666750"/>
          </a:xfrm>
          <a:prstGeom prst="rect">
            <a:avLst/>
          </a:prstGeom>
          <a:solidFill>
            <a:srgbClr val="4F81BD"/>
          </a:solidFill>
        </p:spPr>
      </p:pic>
    </p:spTree>
    <p:extLst>
      <p:ext uri="{BB962C8B-B14F-4D97-AF65-F5344CB8AC3E}">
        <p14:creationId xmlns:p14="http://schemas.microsoft.com/office/powerpoint/2010/main" val="402133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39825"/>
          </a:xfrm>
        </p:spPr>
        <p:txBody>
          <a:bodyPr/>
          <a:lstStyle/>
          <a:p>
            <a:r>
              <a:rPr lang="en-US" sz="3200" b="1" cap="all" dirty="0" smtClean="0">
                <a:effectLst/>
              </a:rPr>
              <a:t>VIII.</a:t>
            </a:r>
            <a:r>
              <a:rPr lang="en-US" sz="3200" b="1" cap="all" dirty="0">
                <a:effectLst/>
              </a:rPr>
              <a:t>	Conversations as Academic Skill Development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sz="2000" dirty="0" smtClean="0">
                <a:effectLst/>
              </a:rPr>
              <a:t>Demands </a:t>
            </a:r>
            <a:r>
              <a:rPr lang="en-US" sz="2000" dirty="0">
                <a:effectLst/>
              </a:rPr>
              <a:t>are changing</a:t>
            </a:r>
            <a:r>
              <a:rPr lang="en-US" sz="2000" dirty="0" smtClean="0">
                <a:effectLst/>
              </a:rPr>
              <a:t>:</a:t>
            </a:r>
          </a:p>
          <a:p>
            <a:pPr marL="0" indent="0">
              <a:buNone/>
            </a:pPr>
            <a:endParaRPr lang="en-US" sz="2000" dirty="0">
              <a:effectLst/>
            </a:endParaRPr>
          </a:p>
          <a:p>
            <a:pPr lvl="0"/>
            <a:r>
              <a:rPr lang="en-US" sz="2000" dirty="0" smtClean="0">
                <a:effectLst/>
              </a:rPr>
              <a:t>Teaching</a:t>
            </a:r>
          </a:p>
          <a:p>
            <a:pPr lvl="0"/>
            <a:endParaRPr lang="en-US" sz="2000" dirty="0">
              <a:effectLst/>
            </a:endParaRPr>
          </a:p>
          <a:p>
            <a:pPr lvl="0"/>
            <a:r>
              <a:rPr lang="en-US" sz="2000" dirty="0">
                <a:effectLst/>
              </a:rPr>
              <a:t>Research </a:t>
            </a:r>
            <a:r>
              <a:rPr lang="en-US" sz="2000" dirty="0" smtClean="0">
                <a:effectLst/>
              </a:rPr>
              <a:t> </a:t>
            </a:r>
          </a:p>
          <a:p>
            <a:pPr marL="0" lvl="0" indent="0">
              <a:buNone/>
            </a:pPr>
            <a:endParaRPr lang="en-US" sz="2000" dirty="0">
              <a:effectLst/>
            </a:endParaRPr>
          </a:p>
          <a:p>
            <a:pPr lvl="0"/>
            <a:r>
              <a:rPr lang="en-US" sz="2000" dirty="0">
                <a:effectLst/>
              </a:rPr>
              <a:t>Alumni </a:t>
            </a:r>
            <a:r>
              <a:rPr lang="en-US" sz="2000" dirty="0" smtClean="0">
                <a:effectLst/>
              </a:rPr>
              <a:t>/ </a:t>
            </a:r>
            <a:r>
              <a:rPr lang="en-US" sz="2000" dirty="0">
                <a:effectLst/>
              </a:rPr>
              <a:t>P</a:t>
            </a:r>
            <a:r>
              <a:rPr lang="en-US" sz="2000" dirty="0" smtClean="0">
                <a:effectLst/>
              </a:rPr>
              <a:t>ublics </a:t>
            </a:r>
            <a:endParaRPr lang="en-US" sz="2000" dirty="0">
              <a:effectLst/>
            </a:endParaRPr>
          </a:p>
          <a:p>
            <a:endParaRPr lang="en-US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sz="2000" dirty="0" smtClean="0">
                <a:effectLst/>
              </a:rPr>
              <a:t>Academic </a:t>
            </a:r>
            <a:r>
              <a:rPr lang="en-US" sz="2000" dirty="0">
                <a:effectLst/>
              </a:rPr>
              <a:t>skills that make a difference</a:t>
            </a:r>
            <a:r>
              <a:rPr lang="en-US" sz="2000" dirty="0" smtClean="0">
                <a:effectLst/>
              </a:rPr>
              <a:t>:</a:t>
            </a:r>
          </a:p>
          <a:p>
            <a:pPr marL="0" indent="0">
              <a:buNone/>
            </a:pPr>
            <a:endParaRPr lang="en-US" sz="2000" dirty="0">
              <a:effectLst/>
            </a:endParaRPr>
          </a:p>
          <a:p>
            <a:r>
              <a:rPr lang="en-US" sz="2000" dirty="0" smtClean="0">
                <a:effectLst/>
              </a:rPr>
              <a:t>Presentational </a:t>
            </a:r>
            <a:r>
              <a:rPr lang="en-US" sz="2000" dirty="0">
                <a:effectLst/>
              </a:rPr>
              <a:t>effectiveness </a:t>
            </a:r>
            <a:endParaRPr lang="en-US" sz="2000" dirty="0" smtClean="0">
              <a:effectLst/>
            </a:endParaRPr>
          </a:p>
          <a:p>
            <a:endParaRPr lang="en-US" sz="2000" dirty="0">
              <a:effectLst/>
            </a:endParaRPr>
          </a:p>
          <a:p>
            <a:r>
              <a:rPr lang="en-US" sz="2000" dirty="0" smtClean="0">
                <a:effectLst/>
              </a:rPr>
              <a:t>Listening</a:t>
            </a:r>
          </a:p>
          <a:p>
            <a:pPr marL="0" indent="0">
              <a:buNone/>
            </a:pPr>
            <a:r>
              <a:rPr lang="en-US" sz="2000" dirty="0" smtClean="0">
                <a:effectLst/>
              </a:rPr>
              <a:t> </a:t>
            </a:r>
            <a:endParaRPr lang="en-US" sz="2000" dirty="0">
              <a:effectLst/>
            </a:endParaRPr>
          </a:p>
          <a:p>
            <a:r>
              <a:rPr lang="en-US" sz="2000" dirty="0" smtClean="0">
                <a:effectLst/>
              </a:rPr>
              <a:t>Questioning / Interviewing</a:t>
            </a:r>
            <a:endParaRPr lang="en-US" sz="2000" dirty="0">
              <a:effectLst/>
            </a:endParaRPr>
          </a:p>
          <a:p>
            <a:endParaRPr lang="en-U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2731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smtClean="0">
                <a:effectLst/>
              </a:rPr>
              <a:t>Textbooks</a:t>
            </a:r>
          </a:p>
          <a:p>
            <a:endParaRPr lang="en-US" sz="2400" dirty="0">
              <a:effectLst/>
            </a:endParaRPr>
          </a:p>
          <a:p>
            <a:r>
              <a:rPr lang="en-US" sz="2400" dirty="0" smtClean="0">
                <a:effectLst/>
              </a:rPr>
              <a:t>Classrooms</a:t>
            </a:r>
          </a:p>
          <a:p>
            <a:endParaRPr lang="en-US" sz="2400" dirty="0">
              <a:effectLst/>
            </a:endParaRPr>
          </a:p>
          <a:p>
            <a:r>
              <a:rPr lang="en-US" sz="2400" dirty="0" smtClean="0">
                <a:effectLst/>
              </a:rPr>
              <a:t>Online courses</a:t>
            </a:r>
          </a:p>
          <a:p>
            <a:endParaRPr lang="en-US" sz="2400" dirty="0">
              <a:effectLst/>
            </a:endParaRPr>
          </a:p>
          <a:p>
            <a:r>
              <a:rPr lang="en-US" sz="2400" dirty="0" smtClean="0">
                <a:effectLst/>
              </a:rPr>
              <a:t>Labs</a:t>
            </a:r>
          </a:p>
          <a:p>
            <a:endParaRPr lang="en-US" sz="2400" dirty="0">
              <a:effectLst/>
            </a:endParaRPr>
          </a:p>
          <a:p>
            <a:r>
              <a:rPr lang="en-US" sz="2400" dirty="0" smtClean="0">
                <a:effectLst/>
              </a:rPr>
              <a:t>Fieldwork sites</a:t>
            </a:r>
            <a:endParaRPr lang="en-US" sz="2400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>
              <a:effectLst/>
            </a:endParaRPr>
          </a:p>
          <a:p>
            <a:r>
              <a:rPr lang="en-US" sz="2400" dirty="0" smtClean="0">
                <a:effectLst/>
              </a:rPr>
              <a:t>Articles</a:t>
            </a:r>
          </a:p>
          <a:p>
            <a:endParaRPr lang="en-US" sz="2400" dirty="0">
              <a:effectLst/>
            </a:endParaRPr>
          </a:p>
          <a:p>
            <a:r>
              <a:rPr lang="en-US" sz="2400" dirty="0" smtClean="0">
                <a:effectLst/>
              </a:rPr>
              <a:t>Books</a:t>
            </a:r>
          </a:p>
          <a:p>
            <a:endParaRPr lang="en-US" sz="2400" dirty="0">
              <a:effectLst/>
            </a:endParaRPr>
          </a:p>
          <a:p>
            <a:r>
              <a:rPr lang="en-US" sz="2400" dirty="0" smtClean="0">
                <a:effectLst/>
              </a:rPr>
              <a:t>Reports</a:t>
            </a:r>
          </a:p>
          <a:p>
            <a:endParaRPr lang="en-US" sz="2400" dirty="0">
              <a:effectLst/>
            </a:endParaRPr>
          </a:p>
          <a:p>
            <a:r>
              <a:rPr lang="en-US" sz="2400" dirty="0" smtClean="0">
                <a:effectLst/>
              </a:rPr>
              <a:t>Conferences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2286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chemeClr val="tx2"/>
                </a:solidFill>
              </a:rPr>
              <a:t>Teaching &amp; Research Core of the </a:t>
            </a:r>
            <a:r>
              <a:rPr lang="en-US" sz="2800" dirty="0" smtClean="0">
                <a:solidFill>
                  <a:schemeClr val="tx2"/>
                </a:solidFill>
              </a:rPr>
              <a:t>University 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26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39825"/>
          </a:xfrm>
        </p:spPr>
        <p:txBody>
          <a:bodyPr/>
          <a:lstStyle/>
          <a:p>
            <a:r>
              <a:rPr lang="en-US" sz="3200" b="1" cap="all" dirty="0" smtClean="0">
                <a:effectLst/>
              </a:rPr>
              <a:t>IX.</a:t>
            </a:r>
            <a:r>
              <a:rPr lang="en-US" sz="3200" b="1" cap="all" dirty="0">
                <a:effectLst/>
              </a:rPr>
              <a:t>	Conversations as Academic Skill Development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38600" cy="4530725"/>
          </a:xfrm>
        </p:spPr>
        <p:txBody>
          <a:bodyPr/>
          <a:lstStyle/>
          <a:p>
            <a:pPr lvl="0"/>
            <a:r>
              <a:rPr lang="en-US" sz="2000" dirty="0" smtClean="0">
                <a:effectLst/>
              </a:rPr>
              <a:t>Learning </a:t>
            </a:r>
            <a:r>
              <a:rPr lang="en-US" sz="2000" dirty="0">
                <a:effectLst/>
              </a:rPr>
              <a:t>to think </a:t>
            </a:r>
            <a:r>
              <a:rPr lang="en-US" sz="2000" dirty="0" smtClean="0">
                <a:effectLst/>
              </a:rPr>
              <a:t>critically</a:t>
            </a:r>
          </a:p>
          <a:p>
            <a:pPr lvl="0"/>
            <a:endParaRPr lang="en-US" sz="2000" dirty="0" smtClean="0">
              <a:effectLst/>
            </a:endParaRPr>
          </a:p>
          <a:p>
            <a:pPr lvl="0"/>
            <a:r>
              <a:rPr lang="en-US" sz="2000" dirty="0" smtClean="0">
                <a:effectLst/>
              </a:rPr>
              <a:t>Learning </a:t>
            </a:r>
            <a:r>
              <a:rPr lang="en-US" sz="2000" dirty="0">
                <a:effectLst/>
              </a:rPr>
              <a:t>to distill ideas and </a:t>
            </a:r>
            <a:r>
              <a:rPr lang="en-US" sz="2000" dirty="0" smtClean="0">
                <a:effectLst/>
              </a:rPr>
              <a:t>arguments</a:t>
            </a:r>
          </a:p>
          <a:p>
            <a:pPr lvl="0"/>
            <a:endParaRPr lang="en-US" sz="2000" dirty="0" smtClean="0">
              <a:effectLst/>
            </a:endParaRPr>
          </a:p>
          <a:p>
            <a:pPr lvl="0"/>
            <a:r>
              <a:rPr lang="en-US" sz="2000" dirty="0" smtClean="0">
                <a:effectLst/>
              </a:rPr>
              <a:t>Learning </a:t>
            </a:r>
            <a:r>
              <a:rPr lang="en-US" sz="2000" dirty="0">
                <a:effectLst/>
              </a:rPr>
              <a:t>to present to generalist </a:t>
            </a:r>
            <a:r>
              <a:rPr lang="en-US" sz="2000" dirty="0" smtClean="0">
                <a:effectLst/>
              </a:rPr>
              <a:t>audiences</a:t>
            </a:r>
          </a:p>
          <a:p>
            <a:pPr lvl="0"/>
            <a:endParaRPr lang="en-US" sz="2000" dirty="0">
              <a:effectLst/>
            </a:endParaRPr>
          </a:p>
          <a:p>
            <a:pPr lvl="0"/>
            <a:r>
              <a:rPr lang="en-US" sz="2000" dirty="0">
                <a:effectLst/>
              </a:rPr>
              <a:t>Learning to “interview” others </a:t>
            </a:r>
          </a:p>
          <a:p>
            <a:endParaRPr lang="en-US" dirty="0">
              <a:effectLst/>
            </a:endParaRPr>
          </a:p>
          <a:p>
            <a:endParaRPr lang="en-US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4980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/>
              </a:rPr>
              <a:t>Presentations for the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effectLst/>
            </a:endParaRPr>
          </a:p>
          <a:p>
            <a:r>
              <a:rPr lang="en-US" sz="2000" dirty="0" smtClean="0">
                <a:effectLst/>
              </a:rPr>
              <a:t>we </a:t>
            </a:r>
            <a:r>
              <a:rPr lang="en-US" sz="2000" i="1" dirty="0">
                <a:effectLst/>
              </a:rPr>
              <a:t>hook </a:t>
            </a:r>
            <a:r>
              <a:rPr lang="en-US" sz="2000" dirty="0">
                <a:effectLst/>
              </a:rPr>
              <a:t>people </a:t>
            </a:r>
          </a:p>
          <a:p>
            <a:endParaRPr lang="en-US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we </a:t>
            </a:r>
            <a:r>
              <a:rPr lang="en-US" sz="2000" dirty="0">
                <a:effectLst/>
              </a:rPr>
              <a:t>discern the big picture </a:t>
            </a:r>
          </a:p>
          <a:p>
            <a:endParaRPr lang="en-US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we </a:t>
            </a:r>
            <a:r>
              <a:rPr lang="en-US" sz="2000" dirty="0">
                <a:effectLst/>
              </a:rPr>
              <a:t>translate </a:t>
            </a:r>
          </a:p>
          <a:p>
            <a:endParaRPr lang="en-US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we </a:t>
            </a:r>
            <a:r>
              <a:rPr lang="en-US" sz="2000" dirty="0">
                <a:effectLst/>
              </a:rPr>
              <a:t>use visuals </a:t>
            </a:r>
          </a:p>
          <a:p>
            <a:endParaRPr lang="en-US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we </a:t>
            </a:r>
            <a:r>
              <a:rPr lang="en-US" sz="2000" dirty="0">
                <a:effectLst/>
              </a:rPr>
              <a:t>tell stories </a:t>
            </a:r>
          </a:p>
          <a:p>
            <a:endParaRPr lang="en-US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we </a:t>
            </a:r>
            <a:r>
              <a:rPr lang="en-US" sz="2000" dirty="0">
                <a:effectLst/>
              </a:rPr>
              <a:t>have a punch line </a:t>
            </a:r>
            <a:endParaRPr lang="en-US" sz="20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0495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ffectLst/>
              </a:rPr>
              <a:t> </a:t>
            </a:r>
            <a:r>
              <a:rPr lang="en-US" sz="4000" dirty="0">
                <a:effectLst/>
              </a:rPr>
              <a:t>Listening</a:t>
            </a:r>
            <a:br>
              <a:rPr lang="en-US" sz="4000" dirty="0">
                <a:effectLst/>
              </a:rPr>
            </a:b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7275"/>
            <a:ext cx="8229600" cy="4530725"/>
          </a:xfrm>
        </p:spPr>
        <p:txBody>
          <a:bodyPr/>
          <a:lstStyle/>
          <a:p>
            <a:r>
              <a:rPr lang="en-US" sz="2400" dirty="0">
                <a:effectLst/>
              </a:rPr>
              <a:t>For the </a:t>
            </a:r>
            <a:r>
              <a:rPr lang="en-US" sz="2400" dirty="0" smtClean="0">
                <a:effectLst/>
              </a:rPr>
              <a:t>problem</a:t>
            </a:r>
          </a:p>
          <a:p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For </a:t>
            </a:r>
            <a:r>
              <a:rPr lang="en-US" sz="2400" dirty="0">
                <a:effectLst/>
              </a:rPr>
              <a:t>emotion </a:t>
            </a:r>
            <a:endParaRPr lang="en-US" sz="2400" dirty="0" smtClean="0">
              <a:effectLst/>
            </a:endParaRPr>
          </a:p>
          <a:p>
            <a:endParaRPr lang="en-US" sz="2400" dirty="0">
              <a:effectLst/>
            </a:endParaRPr>
          </a:p>
          <a:p>
            <a:r>
              <a:rPr lang="en-US" sz="2400" dirty="0" smtClean="0">
                <a:effectLst/>
              </a:rPr>
              <a:t>For </a:t>
            </a:r>
            <a:r>
              <a:rPr lang="en-US" sz="2400" dirty="0">
                <a:effectLst/>
              </a:rPr>
              <a:t>the big divides, debates </a:t>
            </a:r>
            <a:endParaRPr lang="en-US" sz="2400" dirty="0" smtClean="0">
              <a:effectLst/>
            </a:endParaRPr>
          </a:p>
          <a:p>
            <a:endParaRPr lang="en-US" sz="2400" dirty="0">
              <a:effectLst/>
            </a:endParaRPr>
          </a:p>
          <a:p>
            <a:r>
              <a:rPr lang="en-US" sz="2400" dirty="0">
                <a:effectLst/>
              </a:rPr>
              <a:t>For handles to help me grasp complexity</a:t>
            </a:r>
          </a:p>
          <a:p>
            <a:pPr marL="0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21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/>
              </a:rPr>
              <a:t>Questioning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effectLst/>
              </a:rPr>
              <a:t>Postures:</a:t>
            </a:r>
          </a:p>
          <a:p>
            <a:pPr lvl="1"/>
            <a:r>
              <a:rPr lang="en-US" sz="1600" dirty="0" err="1" smtClean="0">
                <a:effectLst/>
              </a:rPr>
              <a:t>Naivete</a:t>
            </a:r>
            <a:endParaRPr lang="en-US" sz="1600" dirty="0" smtClean="0">
              <a:effectLst/>
            </a:endParaRPr>
          </a:p>
          <a:p>
            <a:pPr lvl="1"/>
            <a:r>
              <a:rPr lang="en-US" sz="1600" dirty="0" smtClean="0">
                <a:effectLst/>
              </a:rPr>
              <a:t>Eagerness  </a:t>
            </a:r>
          </a:p>
          <a:p>
            <a:endParaRPr lang="en-US" sz="1600" dirty="0">
              <a:effectLst/>
            </a:endParaRPr>
          </a:p>
          <a:p>
            <a:r>
              <a:rPr lang="en-US" sz="2000" dirty="0" smtClean="0">
                <a:effectLst/>
              </a:rPr>
              <a:t>Situate myself </a:t>
            </a:r>
            <a:r>
              <a:rPr lang="en-US" sz="2000" dirty="0">
                <a:effectLst/>
              </a:rPr>
              <a:t>– why </a:t>
            </a:r>
            <a:r>
              <a:rPr lang="en-US" sz="2000" dirty="0" smtClean="0">
                <a:effectLst/>
              </a:rPr>
              <a:t>I am interested</a:t>
            </a:r>
            <a:r>
              <a:rPr lang="en-US" sz="2000" dirty="0">
                <a:effectLst/>
              </a:rPr>
              <a:t>? </a:t>
            </a:r>
            <a:endParaRPr lang="en-US" sz="2000" dirty="0" smtClean="0">
              <a:effectLst/>
            </a:endParaRPr>
          </a:p>
          <a:p>
            <a:endParaRPr lang="en-US" sz="2000" dirty="0">
              <a:effectLst/>
            </a:endParaRPr>
          </a:p>
          <a:p>
            <a:r>
              <a:rPr lang="en-US" sz="2000" dirty="0" smtClean="0">
                <a:effectLst/>
              </a:rPr>
              <a:t>Find </a:t>
            </a:r>
            <a:r>
              <a:rPr lang="en-US" sz="2000" dirty="0">
                <a:effectLst/>
              </a:rPr>
              <a:t>a </a:t>
            </a:r>
            <a:r>
              <a:rPr lang="en-US" sz="2000" dirty="0" smtClean="0">
                <a:effectLst/>
              </a:rPr>
              <a:t>connection – or lack of one </a:t>
            </a:r>
          </a:p>
          <a:p>
            <a:pPr marL="0" indent="0">
              <a:buNone/>
            </a:pPr>
            <a:r>
              <a:rPr lang="en-US" sz="2000" dirty="0" smtClean="0">
                <a:effectLst/>
              </a:rPr>
              <a:t>.</a:t>
            </a:r>
            <a:endParaRPr lang="en-US" sz="2000" dirty="0">
              <a:effectLst/>
            </a:endParaRPr>
          </a:p>
          <a:p>
            <a:r>
              <a:rPr lang="en-US" sz="2000" dirty="0" smtClean="0">
                <a:effectLst/>
              </a:rPr>
              <a:t>Questions of:</a:t>
            </a:r>
          </a:p>
          <a:p>
            <a:pPr lvl="1"/>
            <a:r>
              <a:rPr lang="en-US" sz="1600" dirty="0" err="1" smtClean="0">
                <a:effectLst/>
              </a:rPr>
              <a:t>Simplication</a:t>
            </a:r>
            <a:endParaRPr lang="en-US" sz="1600" dirty="0">
              <a:effectLst/>
            </a:endParaRPr>
          </a:p>
          <a:p>
            <a:pPr lvl="1"/>
            <a:r>
              <a:rPr lang="en-US" sz="1600" dirty="0" smtClean="0">
                <a:effectLst/>
              </a:rPr>
              <a:t>Clarification </a:t>
            </a:r>
          </a:p>
          <a:p>
            <a:pPr lvl="1"/>
            <a:r>
              <a:rPr lang="en-US" sz="1600" dirty="0" smtClean="0">
                <a:effectLst/>
              </a:rPr>
              <a:t>Methodology/Data </a:t>
            </a:r>
            <a:r>
              <a:rPr lang="en-US" sz="2000" dirty="0" smtClean="0">
                <a:effectLst/>
              </a:rPr>
              <a:t> </a:t>
            </a:r>
            <a:endParaRPr lang="en-US" sz="2000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0127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ffectLst/>
              </a:rPr>
              <a:t>Challenges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>
              <a:effectLst/>
            </a:endParaRPr>
          </a:p>
          <a:p>
            <a:pPr lvl="0"/>
            <a:r>
              <a:rPr lang="en-US" sz="2000" dirty="0">
                <a:effectLst/>
              </a:rPr>
              <a:t>How do conversations work in educational settings that seem to open little space for them?</a:t>
            </a:r>
          </a:p>
          <a:p>
            <a:endParaRPr lang="en-US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endParaRPr lang="en-US" dirty="0" smtClean="0">
              <a:effectLst/>
            </a:endParaRPr>
          </a:p>
          <a:p>
            <a:pPr lvl="0"/>
            <a:endParaRPr lang="en-US" dirty="0">
              <a:effectLst/>
            </a:endParaRPr>
          </a:p>
          <a:p>
            <a:pPr lvl="0"/>
            <a:endParaRPr lang="en-US" dirty="0" smtClean="0">
              <a:effectLst/>
            </a:endParaRPr>
          </a:p>
          <a:p>
            <a:pPr lvl="0"/>
            <a:endParaRPr lang="en-US" dirty="0">
              <a:effectLst/>
            </a:endParaRPr>
          </a:p>
          <a:p>
            <a:pPr lvl="0"/>
            <a:endParaRPr lang="en-US" dirty="0" smtClean="0">
              <a:effectLst/>
            </a:endParaRPr>
          </a:p>
          <a:p>
            <a:pPr lvl="0"/>
            <a:r>
              <a:rPr lang="en-US" sz="2000" dirty="0" smtClean="0">
                <a:effectLst/>
              </a:rPr>
              <a:t>How </a:t>
            </a:r>
            <a:r>
              <a:rPr lang="en-US" sz="2000" dirty="0">
                <a:effectLst/>
              </a:rPr>
              <a:t>can GFM staff act </a:t>
            </a:r>
            <a:r>
              <a:rPr lang="en-US" sz="2000" dirty="0" smtClean="0">
                <a:effectLst/>
              </a:rPr>
              <a:t>as </a:t>
            </a:r>
            <a:r>
              <a:rPr lang="en-US" sz="2000" b="1" cap="all" dirty="0" smtClean="0">
                <a:effectLst/>
              </a:rPr>
              <a:t>Conversational </a:t>
            </a:r>
            <a:r>
              <a:rPr lang="en-US" sz="2000" b="1" cap="all" dirty="0">
                <a:effectLst/>
              </a:rPr>
              <a:t>Facilitators</a:t>
            </a:r>
            <a:endParaRPr lang="en-US" sz="2000" dirty="0">
              <a:effectLst/>
            </a:endParaRPr>
          </a:p>
          <a:p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491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Three Premises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057400"/>
          </a:xfrm>
        </p:spPr>
        <p:txBody>
          <a:bodyPr/>
          <a:lstStyle/>
          <a:p>
            <a:endParaRPr lang="en-US" dirty="0" smtClean="0">
              <a:effectLst/>
            </a:endParaRPr>
          </a:p>
          <a:p>
            <a:r>
              <a:rPr lang="en-US" sz="2400" dirty="0" smtClean="0">
                <a:effectLst/>
              </a:rPr>
              <a:t>God is everywhere in the university</a:t>
            </a:r>
          </a:p>
          <a:p>
            <a:pPr marL="0" indent="0">
              <a:buNone/>
            </a:pPr>
            <a:endParaRPr lang="en-US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1"/>
            <a:ext cx="4038600" cy="3886200"/>
          </a:xfrm>
        </p:spPr>
        <p:txBody>
          <a:bodyPr/>
          <a:lstStyle/>
          <a:p>
            <a:endParaRPr lang="en-US" dirty="0" smtClean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Universities are a unique site of ministry</a:t>
            </a:r>
            <a:endParaRPr lang="en-US" dirty="0">
              <a:effectLst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4495800"/>
            <a:ext cx="4419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/>
            <a:r>
              <a:rPr lang="en-US" sz="2400" dirty="0" smtClean="0">
                <a:effectLst/>
              </a:rPr>
              <a:t>God </a:t>
            </a:r>
            <a:r>
              <a:rPr lang="en-US" sz="2400" dirty="0">
                <a:effectLst/>
              </a:rPr>
              <a:t>has given faculty/grad students a rare calling </a:t>
            </a:r>
            <a:r>
              <a:rPr lang="en-US" sz="2400" dirty="0" smtClean="0">
                <a:effectLst/>
              </a:rPr>
              <a:t>– to </a:t>
            </a:r>
            <a:r>
              <a:rPr lang="en-US" sz="2400" kern="0" dirty="0" smtClean="0">
                <a:effectLst/>
              </a:rPr>
              <a:t>bring Christian meaning to the university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kern="0" dirty="0"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725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292"/>
    </mc:Choice>
    <mc:Fallback xmlns="">
      <p:transition spd="slow" advTm="1352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28650" y="1106933"/>
            <a:ext cx="7886700" cy="1021306"/>
          </a:xfrm>
        </p:spPr>
        <p:txBody>
          <a:bodyPr>
            <a:noAutofit/>
          </a:bodyPr>
          <a:lstStyle/>
          <a:p>
            <a:pPr algn="ctr" fontAlgn="ctr">
              <a:lnSpc>
                <a:spcPct val="100000"/>
              </a:lnSpc>
            </a:pPr>
            <a:r>
              <a:rPr lang="en-US" b="1" dirty="0">
                <a:effectLst/>
              </a:rPr>
              <a:t>I.	What is a </a:t>
            </a:r>
            <a:r>
              <a:rPr lang="en-US" b="1" dirty="0" smtClean="0">
                <a:effectLst/>
              </a:rPr>
              <a:t>Conversation</a:t>
            </a:r>
            <a:r>
              <a:rPr lang="en-US" b="1" dirty="0">
                <a:effectLst/>
              </a:rPr>
              <a:t>?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s-GT" b="1" dirty="0">
                <a:effectLst/>
                <a:latin typeface="Montserrat Hairline" panose="00000300000000000000" pitchFamily="50" charset="0"/>
              </a:rPr>
              <a:t/>
            </a:r>
            <a:br>
              <a:rPr lang="es-GT" b="1" dirty="0">
                <a:effectLst/>
                <a:latin typeface="Montserrat Hairline" panose="00000300000000000000" pitchFamily="50" charset="0"/>
              </a:rPr>
            </a:br>
            <a:r>
              <a:rPr lang="es-ES_tradnl" sz="4900" baseline="30000" dirty="0">
                <a:latin typeface="Montserrat Hairline" panose="00000300000000000000" pitchFamily="50" charset="0"/>
              </a:rPr>
              <a:t> </a:t>
            </a:r>
            <a:endParaRPr lang="es-GT" sz="4500" dirty="0"/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628651" y="2438400"/>
            <a:ext cx="7886700" cy="320814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</a:rPr>
              <a:t>An exchange </a:t>
            </a:r>
            <a:endParaRPr lang="en-US" sz="2800" dirty="0" smtClean="0"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 smtClean="0"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</a:rPr>
              <a:t>An expression of inquisitiveness </a:t>
            </a:r>
            <a:endParaRPr lang="en-US" sz="2800" dirty="0" smtClean="0"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 smtClean="0"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</a:rPr>
              <a:t>An expression of wonder </a:t>
            </a:r>
            <a:endParaRPr lang="en-US" sz="2800" dirty="0" smtClean="0"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effectLst/>
              </a:rPr>
              <a:t>A relation-building experience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 smtClean="0"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Aller Light" panose="02000503000000020004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GT" dirty="0">
              <a:latin typeface="Aller Light" panose="02000503000000020004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084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541"/>
    </mc:Choice>
    <mc:Fallback xmlns="">
      <p:transition spd="slow" advTm="925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28650" y="1106933"/>
            <a:ext cx="7886700" cy="1021306"/>
          </a:xfrm>
        </p:spPr>
        <p:txBody>
          <a:bodyPr>
            <a:noAutofit/>
          </a:bodyPr>
          <a:lstStyle/>
          <a:p>
            <a:pPr algn="ctr" fontAlgn="ctr">
              <a:lnSpc>
                <a:spcPct val="100000"/>
              </a:lnSpc>
            </a:pPr>
            <a:r>
              <a:rPr lang="es-GT" sz="4900" b="1" dirty="0">
                <a:latin typeface="Montserrat" panose="00000500000000000000" pitchFamily="50" charset="0"/>
              </a:rPr>
              <a:t/>
            </a:r>
            <a:br>
              <a:rPr lang="es-GT" sz="4900" b="1" dirty="0">
                <a:latin typeface="Montserrat" panose="00000500000000000000" pitchFamily="50" charset="0"/>
              </a:rPr>
            </a:br>
            <a:r>
              <a:rPr lang="es-GT" sz="4900" b="1" dirty="0">
                <a:latin typeface="Montserrat" panose="00000500000000000000" pitchFamily="50" charset="0"/>
              </a:rPr>
              <a:t> </a:t>
            </a:r>
            <a:r>
              <a:rPr lang="en-US" sz="4000" b="1" dirty="0">
                <a:effectLst/>
              </a:rPr>
              <a:t>II.	What a </a:t>
            </a:r>
            <a:r>
              <a:rPr lang="en-US" sz="4000" b="1" dirty="0" smtClean="0">
                <a:effectLst/>
              </a:rPr>
              <a:t>Conversation </a:t>
            </a:r>
            <a:r>
              <a:rPr lang="en-US" sz="4000" b="1" dirty="0">
                <a:effectLst/>
              </a:rPr>
              <a:t>is </a:t>
            </a:r>
            <a:r>
              <a:rPr lang="en-US" sz="4000" b="1" i="1" dirty="0" smtClean="0">
                <a:effectLst/>
              </a:rPr>
              <a:t>not </a:t>
            </a:r>
            <a:r>
              <a:rPr lang="en-US" sz="4900" dirty="0"/>
              <a:t/>
            </a:r>
            <a:br>
              <a:rPr lang="en-US" sz="4900" dirty="0"/>
            </a:br>
            <a:r>
              <a:rPr lang="es-GT" sz="4900" b="1" dirty="0">
                <a:latin typeface="Montserrat Hairline" panose="00000300000000000000" pitchFamily="50" charset="0"/>
              </a:rPr>
              <a:t/>
            </a:r>
            <a:br>
              <a:rPr lang="es-GT" sz="4900" b="1" dirty="0">
                <a:latin typeface="Montserrat Hairline" panose="00000300000000000000" pitchFamily="50" charset="0"/>
              </a:rPr>
            </a:br>
            <a:r>
              <a:rPr lang="es-ES_tradnl" sz="4900" baseline="30000" dirty="0">
                <a:latin typeface="Montserrat Hairline" panose="00000300000000000000" pitchFamily="50" charset="0"/>
              </a:rPr>
              <a:t> </a:t>
            </a:r>
            <a:endParaRPr lang="es-GT" sz="4500" dirty="0"/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652283" y="2533785"/>
            <a:ext cx="7863067" cy="432421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effectLst/>
              </a:rPr>
              <a:t>A lecture </a:t>
            </a:r>
            <a:endParaRPr lang="en-US" sz="2800" dirty="0" smtClean="0">
              <a:effectLst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effectLst/>
              <a:latin typeface="Aller" panose="02000503030000020004" pitchFamily="2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effectLst/>
              </a:rPr>
              <a:t>A debate </a:t>
            </a:r>
            <a:endParaRPr lang="en-US" sz="2800" dirty="0" smtClean="0">
              <a:effectLst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effectLst/>
              <a:latin typeface="Aller" panose="02000503030000020004" pitchFamily="2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effectLst/>
              </a:rPr>
              <a:t>A </a:t>
            </a:r>
            <a:r>
              <a:rPr lang="en-US" sz="2800" dirty="0" smtClean="0">
                <a:effectLst/>
              </a:rPr>
              <a:t>diatribe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effectLst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effectLst/>
              </a:rPr>
              <a:t>A sermon </a:t>
            </a:r>
          </a:p>
          <a:p>
            <a:pPr marL="0" indent="0">
              <a:buNone/>
            </a:pPr>
            <a:endParaRPr lang="en-US" dirty="0">
              <a:latin typeface="Aller" panose="02000503030000020004" pitchFamily="2" charset="0"/>
            </a:endParaRPr>
          </a:p>
          <a:p>
            <a:pPr marL="0" indent="0">
              <a:buNone/>
            </a:pPr>
            <a:endParaRPr lang="es-GT" dirty="0" smtClean="0">
              <a:latin typeface="Aller" panose="02000503030000020004" pitchFamily="2" charset="0"/>
            </a:endParaRPr>
          </a:p>
          <a:p>
            <a:pPr marL="0" indent="0">
              <a:buNone/>
            </a:pPr>
            <a:endParaRPr lang="es-GT" dirty="0" smtClean="0">
              <a:latin typeface="Aller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72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14"/>
    </mc:Choice>
    <mc:Fallback xmlns="">
      <p:transition spd="slow" advTm="4431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/>
              </a:rPr>
              <a:t/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III.</a:t>
            </a:r>
            <a:r>
              <a:rPr lang="en-US" b="1" dirty="0">
                <a:effectLst/>
              </a:rPr>
              <a:t>	</a:t>
            </a:r>
            <a:r>
              <a:rPr lang="en-US" b="1" dirty="0" smtClean="0">
                <a:effectLst/>
              </a:rPr>
              <a:t>Conversations as Christian Virtue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3352800"/>
          </a:xfrm>
        </p:spPr>
        <p:txBody>
          <a:bodyPr/>
          <a:lstStyle/>
          <a:p>
            <a:pPr marL="0" indent="0">
              <a:buNone/>
            </a:pPr>
            <a:endParaRPr lang="en-US" b="1" dirty="0" smtClean="0">
              <a:effectLst/>
            </a:endParaRPr>
          </a:p>
          <a:p>
            <a:r>
              <a:rPr lang="en-US" sz="2000" dirty="0">
                <a:effectLst/>
              </a:rPr>
              <a:t>Humility </a:t>
            </a:r>
            <a:endParaRPr lang="en-US" sz="2000" dirty="0" smtClean="0">
              <a:effectLst/>
            </a:endParaRPr>
          </a:p>
          <a:p>
            <a:endParaRPr lang="en-US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Encouragement</a:t>
            </a:r>
          </a:p>
          <a:p>
            <a:endParaRPr lang="en-US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Patience</a:t>
            </a:r>
          </a:p>
          <a:p>
            <a:endParaRPr lang="en-US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Mutuality</a:t>
            </a:r>
          </a:p>
          <a:p>
            <a:endParaRPr lang="en-US" sz="2000" dirty="0" smtClean="0">
              <a:effectLst/>
            </a:endParaRPr>
          </a:p>
          <a:p>
            <a:r>
              <a:rPr lang="en-US" sz="2000" dirty="0">
                <a:effectLst/>
              </a:rPr>
              <a:t>R</a:t>
            </a:r>
            <a:r>
              <a:rPr lang="en-US" sz="2000" dirty="0" smtClean="0">
                <a:effectLst/>
              </a:rPr>
              <a:t>espect </a:t>
            </a:r>
            <a:endParaRPr lang="en-US" sz="2000" b="1" dirty="0">
              <a:effectLst/>
            </a:endParaRPr>
          </a:p>
          <a:p>
            <a:pPr marL="457200" indent="-457200">
              <a:buAutoNum type="arabicPeriod" startAt="2"/>
            </a:pPr>
            <a:endParaRPr lang="en-US" sz="2000" dirty="0">
              <a:effectLst/>
            </a:endParaRPr>
          </a:p>
          <a:p>
            <a:pPr lvl="1"/>
            <a:endParaRPr lang="en-US" sz="2000" dirty="0" smtClean="0">
              <a:effectLst/>
            </a:endParaRPr>
          </a:p>
          <a:p>
            <a:pPr marL="457200" lvl="1" indent="0">
              <a:buNone/>
            </a:pPr>
            <a:endParaRPr lang="en-US" sz="20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7734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dirty="0" smtClean="0">
                <a:effectLst/>
              </a:rPr>
              <a:t>IV. Disciplinary Topics 1</a:t>
            </a:r>
            <a:endParaRPr lang="en-US" sz="4000" dirty="0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4040188" cy="639762"/>
          </a:xfrm>
        </p:spPr>
        <p:txBody>
          <a:bodyPr/>
          <a:lstStyle/>
          <a:p>
            <a:r>
              <a:rPr lang="en-US" dirty="0">
                <a:effectLst/>
              </a:rPr>
              <a:t>Biosciences</a:t>
            </a:r>
            <a:r>
              <a:rPr lang="en-US" dirty="0" smtClean="0">
                <a:effectLst/>
              </a:rPr>
              <a:t>/</a:t>
            </a:r>
          </a:p>
          <a:p>
            <a:r>
              <a:rPr lang="en-US" dirty="0" smtClean="0">
                <a:effectLst/>
              </a:rPr>
              <a:t>Life </a:t>
            </a:r>
            <a:r>
              <a:rPr lang="en-US" dirty="0">
                <a:effectLst/>
              </a:rPr>
              <a:t>sciences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>
              <a:effectLst/>
            </a:endParaRPr>
          </a:p>
          <a:p>
            <a:r>
              <a:rPr lang="en-US" sz="2000" dirty="0" smtClean="0">
                <a:effectLst/>
              </a:rPr>
              <a:t>Gene </a:t>
            </a:r>
            <a:r>
              <a:rPr lang="en-US" sz="2000" dirty="0">
                <a:effectLst/>
              </a:rPr>
              <a:t>editing and bioethical </a:t>
            </a:r>
            <a:r>
              <a:rPr lang="en-US" sz="2000" dirty="0" smtClean="0">
                <a:effectLst/>
              </a:rPr>
              <a:t>questions</a:t>
            </a:r>
          </a:p>
          <a:p>
            <a:endParaRPr lang="en-US" sz="2000" dirty="0">
              <a:effectLst/>
            </a:endParaRPr>
          </a:p>
          <a:p>
            <a:r>
              <a:rPr lang="en-US" sz="2000" dirty="0" smtClean="0">
                <a:effectLst/>
              </a:rPr>
              <a:t>Intellectual </a:t>
            </a:r>
            <a:r>
              <a:rPr lang="en-US" sz="2000" dirty="0">
                <a:effectLst/>
              </a:rPr>
              <a:t>property as it applies to bio techniques and genetically modified living </a:t>
            </a:r>
            <a:r>
              <a:rPr lang="en-US" sz="2000" dirty="0" smtClean="0">
                <a:effectLst/>
              </a:rPr>
              <a:t>things</a:t>
            </a:r>
          </a:p>
          <a:p>
            <a:endParaRPr lang="en-US" sz="2000" dirty="0">
              <a:effectLst/>
            </a:endParaRPr>
          </a:p>
          <a:p>
            <a:r>
              <a:rPr lang="en-US" sz="2000" dirty="0">
                <a:effectLst/>
              </a:rPr>
              <a:t>How are we treating our samples, lab </a:t>
            </a:r>
            <a:r>
              <a:rPr lang="en-US" sz="2000" dirty="0" smtClean="0">
                <a:effectLst/>
              </a:rPr>
              <a:t>animals? Who </a:t>
            </a:r>
            <a:r>
              <a:rPr lang="en-US" sz="2000" dirty="0">
                <a:effectLst/>
              </a:rPr>
              <a:t>do they really belong to?</a:t>
            </a:r>
          </a:p>
          <a:p>
            <a:endParaRPr lang="en-US" sz="2000" dirty="0"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447800"/>
            <a:ext cx="4041775" cy="639762"/>
          </a:xfrm>
        </p:spPr>
        <p:txBody>
          <a:bodyPr/>
          <a:lstStyle/>
          <a:p>
            <a:r>
              <a:rPr lang="en-US" dirty="0" smtClean="0">
                <a:effectLst/>
              </a:rPr>
              <a:t>Engineering</a:t>
            </a:r>
            <a:endParaRPr lang="en-US" dirty="0"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000" dirty="0" smtClean="0">
                <a:effectLst/>
              </a:rPr>
              <a:t>Sustainability and use </a:t>
            </a:r>
            <a:r>
              <a:rPr lang="en-US" sz="2000" dirty="0">
                <a:effectLst/>
              </a:rPr>
              <a:t>of </a:t>
            </a:r>
            <a:r>
              <a:rPr lang="en-US" sz="2000" dirty="0" smtClean="0">
                <a:effectLst/>
              </a:rPr>
              <a:t>resources -- energy </a:t>
            </a:r>
            <a:r>
              <a:rPr lang="en-US" sz="2000" dirty="0">
                <a:effectLst/>
              </a:rPr>
              <a:t>and environmental issues </a:t>
            </a:r>
            <a:endParaRPr lang="en-US" sz="2000" dirty="0" smtClean="0">
              <a:effectLst/>
            </a:endParaRPr>
          </a:p>
          <a:p>
            <a:endParaRPr lang="en-US" sz="2000" dirty="0">
              <a:effectLst/>
            </a:endParaRPr>
          </a:p>
          <a:p>
            <a:r>
              <a:rPr lang="en-US" sz="2000" dirty="0" smtClean="0">
                <a:effectLst/>
              </a:rPr>
              <a:t>Water </a:t>
            </a:r>
            <a:r>
              <a:rPr lang="en-US" sz="2000" dirty="0">
                <a:effectLst/>
              </a:rPr>
              <a:t>– conservation, sustainability, supply of clean </a:t>
            </a:r>
            <a:r>
              <a:rPr lang="en-US" sz="2000" dirty="0" smtClean="0">
                <a:effectLst/>
              </a:rPr>
              <a:t>water</a:t>
            </a:r>
          </a:p>
          <a:p>
            <a:endParaRPr lang="en-US" sz="2000" dirty="0">
              <a:effectLst/>
            </a:endParaRPr>
          </a:p>
          <a:p>
            <a:r>
              <a:rPr lang="en-US" sz="2000" dirty="0">
                <a:effectLst/>
              </a:rPr>
              <a:t>How to find solutions to these </a:t>
            </a:r>
            <a:r>
              <a:rPr lang="en-US" sz="2000" dirty="0" smtClean="0">
                <a:effectLst/>
              </a:rPr>
              <a:t>issues?</a:t>
            </a:r>
            <a:endParaRPr lang="en-US" sz="2000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56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sz="4000" dirty="0">
                <a:effectLst/>
              </a:rPr>
              <a:t>IV. </a:t>
            </a:r>
            <a:r>
              <a:rPr lang="en-US" sz="4000" dirty="0" smtClean="0">
                <a:effectLst/>
              </a:rPr>
              <a:t>Disciplinary </a:t>
            </a:r>
            <a:r>
              <a:rPr lang="en-US" sz="4000" dirty="0">
                <a:effectLst/>
              </a:rPr>
              <a:t>Topics </a:t>
            </a:r>
            <a:r>
              <a:rPr lang="en-US" sz="4000" dirty="0" smtClean="0">
                <a:effectLst/>
              </a:rPr>
              <a:t>2</a:t>
            </a:r>
            <a:endParaRPr lang="en-US" sz="4000" dirty="0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4040188" cy="639762"/>
          </a:xfrm>
        </p:spPr>
        <p:txBody>
          <a:bodyPr/>
          <a:lstStyle/>
          <a:p>
            <a:r>
              <a:rPr lang="en-US" dirty="0" smtClean="0">
                <a:effectLst/>
              </a:rPr>
              <a:t>Electrical &amp; Chemical</a:t>
            </a:r>
            <a:endParaRPr lang="en-US" b="0" dirty="0">
              <a:effectLst/>
            </a:endParaRPr>
          </a:p>
          <a:p>
            <a:r>
              <a:rPr lang="en-US" dirty="0" smtClean="0">
                <a:effectLst/>
              </a:rPr>
              <a:t>Engineering</a:t>
            </a:r>
            <a:endParaRPr lang="en-US" b="0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057400"/>
            <a:ext cx="4040188" cy="3951288"/>
          </a:xfrm>
        </p:spPr>
        <p:txBody>
          <a:bodyPr/>
          <a:lstStyle/>
          <a:p>
            <a:endParaRPr lang="en-US" sz="2000" dirty="0" smtClean="0">
              <a:effectLst/>
            </a:endParaRPr>
          </a:p>
          <a:p>
            <a:r>
              <a:rPr lang="en-US" sz="1800" dirty="0" smtClean="0">
                <a:effectLst/>
              </a:rPr>
              <a:t>Deep </a:t>
            </a:r>
            <a:r>
              <a:rPr lang="en-US" sz="1800" dirty="0">
                <a:effectLst/>
              </a:rPr>
              <a:t>neural </a:t>
            </a:r>
            <a:r>
              <a:rPr lang="en-US" sz="1800" dirty="0" smtClean="0">
                <a:effectLst/>
              </a:rPr>
              <a:t>networks</a:t>
            </a:r>
          </a:p>
          <a:p>
            <a:endParaRPr lang="en-US" sz="1800" dirty="0">
              <a:effectLst/>
            </a:endParaRPr>
          </a:p>
          <a:p>
            <a:r>
              <a:rPr lang="en-US" sz="1800" dirty="0">
                <a:effectLst/>
              </a:rPr>
              <a:t>Artificial </a:t>
            </a:r>
            <a:r>
              <a:rPr lang="en-US" sz="1800" dirty="0" smtClean="0">
                <a:effectLst/>
              </a:rPr>
              <a:t>intelligence</a:t>
            </a:r>
          </a:p>
          <a:p>
            <a:endParaRPr lang="en-US" sz="1800" dirty="0">
              <a:effectLst/>
            </a:endParaRPr>
          </a:p>
          <a:p>
            <a:r>
              <a:rPr lang="en-US" sz="1800" dirty="0">
                <a:effectLst/>
              </a:rPr>
              <a:t>Virtual </a:t>
            </a:r>
            <a:r>
              <a:rPr lang="en-US" sz="1800" dirty="0" smtClean="0">
                <a:effectLst/>
              </a:rPr>
              <a:t>reality</a:t>
            </a:r>
          </a:p>
          <a:p>
            <a:pPr marL="0" indent="0">
              <a:buNone/>
            </a:pPr>
            <a:endParaRPr lang="en-US" sz="1800" dirty="0">
              <a:effectLst/>
            </a:endParaRPr>
          </a:p>
          <a:p>
            <a:r>
              <a:rPr lang="en-US" sz="1800" dirty="0">
                <a:effectLst/>
              </a:rPr>
              <a:t>The big question of technological advancement – is it helping us? How does it affect how we relate? How do we use it and encourage the good things that come out of it?</a:t>
            </a:r>
          </a:p>
          <a:p>
            <a:endParaRPr lang="en-US" sz="2000" dirty="0"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295400"/>
            <a:ext cx="4041775" cy="639762"/>
          </a:xfrm>
        </p:spPr>
        <p:txBody>
          <a:bodyPr/>
          <a:lstStyle/>
          <a:p>
            <a:r>
              <a:rPr lang="en-US" dirty="0" smtClean="0">
                <a:effectLst/>
              </a:rPr>
              <a:t>Computing </a:t>
            </a:r>
            <a:endParaRPr lang="en-US" dirty="0"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5800" y="2362200"/>
            <a:ext cx="4041775" cy="3951288"/>
          </a:xfrm>
        </p:spPr>
        <p:txBody>
          <a:bodyPr/>
          <a:lstStyle/>
          <a:p>
            <a:r>
              <a:rPr lang="en-US" sz="1800" dirty="0" smtClean="0">
                <a:effectLst/>
              </a:rPr>
              <a:t>Human-computer interactions</a:t>
            </a:r>
          </a:p>
          <a:p>
            <a:endParaRPr lang="en-US" sz="1800" dirty="0">
              <a:effectLst/>
            </a:endParaRPr>
          </a:p>
          <a:p>
            <a:r>
              <a:rPr lang="en-US" sz="1800" dirty="0">
                <a:effectLst/>
              </a:rPr>
              <a:t>Strong artificial intelligence (AI) - what is intelligence? What are we striving for? Is it even possible anyway? If it's possible, we need to ask the big ethical </a:t>
            </a:r>
            <a:r>
              <a:rPr lang="en-US" sz="1800" dirty="0" smtClean="0">
                <a:effectLst/>
              </a:rPr>
              <a:t>questions.</a:t>
            </a:r>
          </a:p>
          <a:p>
            <a:pPr marL="0" indent="0">
              <a:buNone/>
            </a:pPr>
            <a:endParaRPr lang="en-US" sz="1800" dirty="0">
              <a:effectLst/>
            </a:endParaRPr>
          </a:p>
          <a:p>
            <a:r>
              <a:rPr lang="en-US" sz="1800" dirty="0">
                <a:effectLst/>
              </a:rPr>
              <a:t>The study of our own limits - computability theory - where does this strong AI question lie with respect to computability?</a:t>
            </a:r>
          </a:p>
          <a:p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5861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dirty="0">
                <a:effectLst/>
              </a:rPr>
              <a:t>IV. </a:t>
            </a:r>
            <a:r>
              <a:rPr lang="en-US" sz="4000" dirty="0" smtClean="0">
                <a:effectLst/>
              </a:rPr>
              <a:t>Disciplinary </a:t>
            </a:r>
            <a:r>
              <a:rPr lang="en-US" sz="4000" dirty="0">
                <a:effectLst/>
              </a:rPr>
              <a:t>Topics </a:t>
            </a:r>
            <a:r>
              <a:rPr lang="en-US" sz="4000" dirty="0" smtClean="0">
                <a:effectLst/>
              </a:rPr>
              <a:t>3</a:t>
            </a:r>
            <a:endParaRPr lang="en-US" sz="4000" dirty="0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Humanities –</a:t>
            </a:r>
            <a:endParaRPr lang="en-US" b="0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effectLst/>
            </a:endParaRPr>
          </a:p>
          <a:p>
            <a:r>
              <a:rPr lang="en-US" sz="1800" dirty="0">
                <a:effectLst/>
              </a:rPr>
              <a:t>Open-mindedness to all </a:t>
            </a:r>
            <a:r>
              <a:rPr lang="en-US" sz="1800" dirty="0" smtClean="0">
                <a:effectLst/>
              </a:rPr>
              <a:t>perspectives</a:t>
            </a:r>
          </a:p>
          <a:p>
            <a:endParaRPr lang="en-US" sz="1800" dirty="0">
              <a:effectLst/>
            </a:endParaRPr>
          </a:p>
          <a:p>
            <a:r>
              <a:rPr lang="en-US" sz="1800" dirty="0">
                <a:effectLst/>
              </a:rPr>
              <a:t>Integration of people coming from diverse </a:t>
            </a:r>
            <a:r>
              <a:rPr lang="en-US" sz="1800" dirty="0" smtClean="0">
                <a:effectLst/>
              </a:rPr>
              <a:t>backgrounds</a:t>
            </a:r>
          </a:p>
          <a:p>
            <a:pPr marL="0" indent="0">
              <a:buNone/>
            </a:pPr>
            <a:endParaRPr lang="en-US" sz="1800" dirty="0">
              <a:effectLst/>
            </a:endParaRPr>
          </a:p>
          <a:p>
            <a:r>
              <a:rPr lang="en-US" sz="1800" dirty="0">
                <a:effectLst/>
              </a:rPr>
              <a:t>Focus on the marginalized – fighting against the systemic oppression of these groups, and finding cohesion</a:t>
            </a:r>
          </a:p>
          <a:p>
            <a:endParaRPr lang="en-US" dirty="0"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Social Sciences –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effectLst/>
            </a:endParaRPr>
          </a:p>
          <a:p>
            <a:r>
              <a:rPr lang="en-US" sz="1800" dirty="0">
                <a:effectLst/>
              </a:rPr>
              <a:t>What is human nature? </a:t>
            </a:r>
          </a:p>
          <a:p>
            <a:r>
              <a:rPr lang="en-US" sz="1800" dirty="0" smtClean="0">
                <a:effectLst/>
              </a:rPr>
              <a:t>Rational </a:t>
            </a:r>
            <a:r>
              <a:rPr lang="en-US" sz="1800" dirty="0">
                <a:effectLst/>
              </a:rPr>
              <a:t>choice </a:t>
            </a:r>
            <a:r>
              <a:rPr lang="en-US" sz="1800" dirty="0" smtClean="0">
                <a:effectLst/>
              </a:rPr>
              <a:t>theory</a:t>
            </a:r>
          </a:p>
          <a:p>
            <a:r>
              <a:rPr lang="en-US" sz="1800" dirty="0" smtClean="0">
                <a:effectLst/>
              </a:rPr>
              <a:t>Tension </a:t>
            </a:r>
            <a:r>
              <a:rPr lang="en-US" sz="1800" dirty="0">
                <a:effectLst/>
              </a:rPr>
              <a:t>between structures and human agency</a:t>
            </a:r>
          </a:p>
          <a:p>
            <a:r>
              <a:rPr lang="en-US" sz="1800" dirty="0">
                <a:effectLst/>
              </a:rPr>
              <a:t>Inequality and power; how do we </a:t>
            </a:r>
            <a:r>
              <a:rPr lang="en-US" sz="1800" dirty="0" smtClean="0">
                <a:effectLst/>
              </a:rPr>
              <a:t>change </a:t>
            </a:r>
            <a:r>
              <a:rPr lang="en-US" sz="1800" dirty="0">
                <a:effectLst/>
              </a:rPr>
              <a:t>inequality?</a:t>
            </a:r>
          </a:p>
          <a:p>
            <a:r>
              <a:rPr lang="en-US" sz="1800" dirty="0">
                <a:effectLst/>
              </a:rPr>
              <a:t>Sexuality – how fluid is it? Which family structures are </a:t>
            </a:r>
            <a:r>
              <a:rPr lang="en-US" sz="1800" dirty="0" smtClean="0">
                <a:effectLst/>
              </a:rPr>
              <a:t>healthy</a:t>
            </a:r>
            <a:r>
              <a:rPr lang="en-US" sz="1800" dirty="0">
                <a:effectLst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5861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|1.2|5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8|15.6|20.7|25.9"/>
</p:tagLst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4881</TotalTime>
  <Words>686</Words>
  <Application>Microsoft Office PowerPoint</Application>
  <PresentationFormat>On-screen Show (4:3)</PresentationFormat>
  <Paragraphs>294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MS Gothic</vt:lpstr>
      <vt:lpstr>Aller</vt:lpstr>
      <vt:lpstr>Aller Light</vt:lpstr>
      <vt:lpstr>Arial</vt:lpstr>
      <vt:lpstr>Calibri</vt:lpstr>
      <vt:lpstr>Cambria</vt:lpstr>
      <vt:lpstr>Montserrat</vt:lpstr>
      <vt:lpstr>Montserrat Hairline</vt:lpstr>
      <vt:lpstr>Times New Roman</vt:lpstr>
      <vt:lpstr>Verdana</vt:lpstr>
      <vt:lpstr>Wingdings</vt:lpstr>
      <vt:lpstr>Globe</vt:lpstr>
      <vt:lpstr>ENGAGING THE UNIVERSITY IN CONVERSATION</vt:lpstr>
      <vt:lpstr>PowerPoint Presentation</vt:lpstr>
      <vt:lpstr>Three Premises</vt:lpstr>
      <vt:lpstr>I. What is a Conversation?   </vt:lpstr>
      <vt:lpstr>  II. What a Conversation is not    </vt:lpstr>
      <vt:lpstr> III. Conversations as Christian Virtue</vt:lpstr>
      <vt:lpstr>IV. Disciplinary Topics 1</vt:lpstr>
      <vt:lpstr>IV. Disciplinary Topics 2</vt:lpstr>
      <vt:lpstr>IV. Disciplinary Topics 3</vt:lpstr>
      <vt:lpstr>IV. Disciplinary Topics 4</vt:lpstr>
      <vt:lpstr> V. Who are our Intellectual Conversation Partners?  </vt:lpstr>
      <vt:lpstr> VI. Types of Graduate Student/ Faculty Conversations </vt:lpstr>
      <vt:lpstr>VII. Conversations as Theological Encounters? </vt:lpstr>
      <vt:lpstr>   Virtues    </vt:lpstr>
      <vt:lpstr>   Theologies       </vt:lpstr>
      <vt:lpstr>   Themes        </vt:lpstr>
      <vt:lpstr>PowerPoint Presentation</vt:lpstr>
      <vt:lpstr>  Master values</vt:lpstr>
      <vt:lpstr>VIII. Conversations as Academic Skill Development </vt:lpstr>
      <vt:lpstr>IX. Conversations as Academic Skill Development </vt:lpstr>
      <vt:lpstr>Presentations for the People</vt:lpstr>
      <vt:lpstr> Listening </vt:lpstr>
      <vt:lpstr>Questioning </vt:lpstr>
      <vt:lpstr>Challenges</vt:lpstr>
    </vt:vector>
  </TitlesOfParts>
  <Company>American Bar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halliday</dc:creator>
  <cp:lastModifiedBy>Lorrey Thabet</cp:lastModifiedBy>
  <cp:revision>116</cp:revision>
  <cp:lastPrinted>2016-01-29T17:58:08Z</cp:lastPrinted>
  <dcterms:created xsi:type="dcterms:W3CDTF">2005-07-27T00:40:48Z</dcterms:created>
  <dcterms:modified xsi:type="dcterms:W3CDTF">2016-03-18T14:26:03Z</dcterms:modified>
</cp:coreProperties>
</file>